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57" r:id="rId4"/>
    <p:sldId id="258" r:id="rId5"/>
    <p:sldId id="259" r:id="rId6"/>
    <p:sldId id="260" r:id="rId7"/>
    <p:sldId id="264" r:id="rId8"/>
    <p:sldId id="261" r:id="rId9"/>
    <p:sldId id="262" r:id="rId10"/>
    <p:sldId id="263" r:id="rId11"/>
    <p:sldId id="265"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00203F-3340-4CB6-B6DA-A3D0972B027C}" type="datetimeFigureOut">
              <a:rPr lang="ru-RU" smtClean="0"/>
              <a:pPr/>
              <a:t>22.11.2020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18CCD-05A7-45D3-B29C-A23B1B6D0A4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4318CCD-05A7-45D3-B29C-A23B1B6D0A4C}"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2E7F6E05-7E27-468D-BE20-F555192DF96E}" type="datetimeFigureOut">
              <a:rPr lang="ru-RU" smtClean="0"/>
              <a:pPr/>
              <a:t>22.11.2020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D81DA392-D71A-44AA-9505-A3685D39BEAB}"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E7F6E05-7E27-468D-BE20-F555192DF96E}"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1DA392-D71A-44AA-9505-A3685D39BEA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E7F6E05-7E27-468D-BE20-F555192DF96E}"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1DA392-D71A-44AA-9505-A3685D39BEA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E7F6E05-7E27-468D-BE20-F555192DF96E}"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1DA392-D71A-44AA-9505-A3685D39BEA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2E7F6E05-7E27-468D-BE20-F555192DF96E}"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D81DA392-D71A-44AA-9505-A3685D39BEA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2E7F6E05-7E27-468D-BE20-F555192DF96E}" type="datetimeFigureOut">
              <a:rPr lang="ru-RU" smtClean="0"/>
              <a:pPr/>
              <a:t>22.11.2020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1DA392-D71A-44AA-9505-A3685D39BEA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2E7F6E05-7E27-468D-BE20-F555192DF96E}" type="datetimeFigureOut">
              <a:rPr lang="ru-RU" smtClean="0"/>
              <a:pPr/>
              <a:t>22.11.2020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1DA392-D71A-44AA-9505-A3685D39BEA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2E7F6E05-7E27-468D-BE20-F555192DF96E}" type="datetimeFigureOut">
              <a:rPr lang="ru-RU" smtClean="0"/>
              <a:pPr/>
              <a:t>22.11.2020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1DA392-D71A-44AA-9505-A3685D39BEA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7F6E05-7E27-468D-BE20-F555192DF96E}" type="datetimeFigureOut">
              <a:rPr lang="ru-RU" smtClean="0"/>
              <a:pPr/>
              <a:t>22.11.2020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1DA392-D71A-44AA-9505-A3685D39BEA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2E7F6E05-7E27-468D-BE20-F555192DF96E}" type="datetimeFigureOut">
              <a:rPr lang="ru-RU" smtClean="0"/>
              <a:pPr/>
              <a:t>22.11.2020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1DA392-D71A-44AA-9505-A3685D39BEA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2E7F6E05-7E27-468D-BE20-F555192DF96E}" type="datetimeFigureOut">
              <a:rPr lang="ru-RU" smtClean="0"/>
              <a:pPr/>
              <a:t>22.11.2020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1DA392-D71A-44AA-9505-A3685D39BEA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E7F6E05-7E27-468D-BE20-F555192DF96E}" type="datetimeFigureOut">
              <a:rPr lang="ru-RU" smtClean="0"/>
              <a:pPr/>
              <a:t>22.11.2020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81DA392-D71A-44AA-9505-A3685D39BEA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livelib.ru/reader/geksly25/o/14cv1rz3/7tuuLYfckSU-o.jpeg"/>
          <p:cNvPicPr>
            <a:picLocks noChangeAspect="1" noChangeArrowheads="1"/>
          </p:cNvPicPr>
          <p:nvPr/>
        </p:nvPicPr>
        <p:blipFill>
          <a:blip r:embed="rId2" cstate="print"/>
          <a:srcRect/>
          <a:stretch>
            <a:fillRect/>
          </a:stretch>
        </p:blipFill>
        <p:spPr bwMode="auto">
          <a:xfrm>
            <a:off x="3643306" y="214290"/>
            <a:ext cx="1443533" cy="1620000"/>
          </a:xfrm>
          <a:prstGeom prst="rect">
            <a:avLst/>
          </a:prstGeom>
          <a:noFill/>
        </p:spPr>
      </p:pic>
      <p:pic>
        <p:nvPicPr>
          <p:cNvPr id="5" name="Picture 4" descr="http://img0.liveinternet.ru/images/attach/b/4/112/707/112707728_112697370_2bb9a192423a.gif"/>
          <p:cNvPicPr>
            <a:picLocks noChangeAspect="1" noChangeArrowheads="1" noCrop="1"/>
          </p:cNvPicPr>
          <p:nvPr/>
        </p:nvPicPr>
        <p:blipFill>
          <a:blip r:embed="rId3"/>
          <a:srcRect/>
          <a:stretch>
            <a:fillRect/>
          </a:stretch>
        </p:blipFill>
        <p:spPr bwMode="auto">
          <a:xfrm>
            <a:off x="428596" y="3500438"/>
            <a:ext cx="2089543" cy="3000396"/>
          </a:xfrm>
          <a:prstGeom prst="rect">
            <a:avLst/>
          </a:prstGeom>
          <a:noFill/>
        </p:spPr>
      </p:pic>
      <p:pic>
        <p:nvPicPr>
          <p:cNvPr id="6" name="Picture 5" descr="&amp;ocy;&amp;gcy;&amp;ocy;&amp;ncy;&amp;softcy; &amp;kcy;&amp;ncy;&amp;icy;&amp;gcy;&amp;acy; &amp;Kcy;&amp;acy;&amp;rcy;&amp;tcy;&amp;icy;&amp;ncy;&amp;kcy;&amp;icy; &amp;Zcy;&amp;acy;&amp;scy;&amp;tcy;&amp;acy;&amp;vcy;&amp;kcy;&amp;icy; book wallpaper free hd others photo book hd wallpaper"/>
          <p:cNvPicPr>
            <a:picLocks noChangeAspect="1" noChangeArrowheads="1"/>
          </p:cNvPicPr>
          <p:nvPr/>
        </p:nvPicPr>
        <p:blipFill>
          <a:blip r:embed="rId4"/>
          <a:srcRect/>
          <a:stretch>
            <a:fillRect/>
          </a:stretch>
        </p:blipFill>
        <p:spPr bwMode="auto">
          <a:xfrm>
            <a:off x="4714876" y="3429000"/>
            <a:ext cx="4224338" cy="3168650"/>
          </a:xfrm>
          <a:prstGeom prst="rect">
            <a:avLst/>
          </a:prstGeom>
          <a:noFill/>
          <a:ln w="9525">
            <a:noFill/>
            <a:miter lim="800000"/>
            <a:headEnd/>
            <a:tailEnd/>
          </a:ln>
        </p:spPr>
      </p:pic>
      <p:sp>
        <p:nvSpPr>
          <p:cNvPr id="2" name="Заголовок 1"/>
          <p:cNvSpPr>
            <a:spLocks noGrp="1"/>
          </p:cNvSpPr>
          <p:nvPr>
            <p:ph type="ctrTitle"/>
          </p:nvPr>
        </p:nvSpPr>
        <p:spPr/>
        <p:txBody>
          <a:bodyPr>
            <a:normAutofit/>
          </a:bodyPr>
          <a:lstStyle/>
          <a:p>
            <a:r>
              <a:rPr lang="uk-UA" sz="4400" dirty="0">
                <a:solidFill>
                  <a:schemeClr val="bg1"/>
                </a:solidFill>
              </a:rPr>
              <a:t>ТРАГІЧНІ СТОРІНКИ ІСТОРІЇ УКРАЇНИ</a:t>
            </a:r>
            <a:endParaRPr lang="ru-RU" sz="4400" dirty="0">
              <a:solidFill>
                <a:schemeClr val="bg1"/>
              </a:solidFill>
            </a:endParaRPr>
          </a:p>
        </p:txBody>
      </p:sp>
      <p:sp>
        <p:nvSpPr>
          <p:cNvPr id="3" name="Подзаголовок 2"/>
          <p:cNvSpPr>
            <a:spLocks noGrp="1"/>
          </p:cNvSpPr>
          <p:nvPr>
            <p:ph type="subTitle" idx="1"/>
          </p:nvPr>
        </p:nvSpPr>
        <p:spPr/>
        <p:txBody>
          <a:bodyPr>
            <a:normAutofit/>
          </a:bodyPr>
          <a:lstStyle/>
          <a:p>
            <a:r>
              <a:rPr lang="uk-UA" sz="4800" dirty="0"/>
              <a:t>ГОЛОДОМОР </a:t>
            </a:r>
          </a:p>
          <a:p>
            <a:r>
              <a:rPr lang="uk-UA" sz="4800" dirty="0"/>
              <a:t>1932-1933рр.</a:t>
            </a:r>
            <a:endParaRPr lang="ru-RU"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tsn.ua/media/images/original/Dec2009/5c55155076_189557.jpg"/>
          <p:cNvPicPr>
            <a:picLocks noChangeAspect="1" noChangeArrowheads="1"/>
          </p:cNvPicPr>
          <p:nvPr/>
        </p:nvPicPr>
        <p:blipFill>
          <a:blip r:embed="rId2"/>
          <a:srcRect/>
          <a:stretch>
            <a:fillRect/>
          </a:stretch>
        </p:blipFill>
        <p:spPr bwMode="auto">
          <a:xfrm>
            <a:off x="285720" y="2000240"/>
            <a:ext cx="2437926" cy="2160000"/>
          </a:xfrm>
          <a:prstGeom prst="rect">
            <a:avLst/>
          </a:prstGeom>
          <a:noFill/>
        </p:spPr>
      </p:pic>
      <p:sp>
        <p:nvSpPr>
          <p:cNvPr id="2" name="Заголовок 1"/>
          <p:cNvSpPr>
            <a:spLocks noGrp="1"/>
          </p:cNvSpPr>
          <p:nvPr>
            <p:ph type="title"/>
          </p:nvPr>
        </p:nvSpPr>
        <p:spPr>
          <a:xfrm>
            <a:off x="457200" y="274638"/>
            <a:ext cx="8229600" cy="1154098"/>
          </a:xfrm>
        </p:spPr>
        <p:txBody>
          <a:bodyPr>
            <a:normAutofit fontScale="90000"/>
          </a:bodyPr>
          <a:lstStyle/>
          <a:p>
            <a:pPr>
              <a:lnSpc>
                <a:spcPct val="80000"/>
              </a:lnSpc>
            </a:pPr>
            <a:r>
              <a:rPr lang="uk-UA" sz="3200" b="0" dirty="0">
                <a:ln w="18415" cmpd="sng">
                  <a:solidFill>
                    <a:srgbClr val="FFFFFF"/>
                  </a:solidFill>
                  <a:prstDash val="solid"/>
                </a:ln>
                <a:solidFill>
                  <a:schemeClr val="tx1"/>
                </a:solidFill>
                <a:effectLst>
                  <a:outerShdw blurRad="38100" dist="38100" dir="2700000" algn="tl">
                    <a:srgbClr val="000000">
                      <a:alpha val="43137"/>
                    </a:srgbClr>
                  </a:outerShdw>
                </a:effectLst>
              </a:rPr>
              <a:t>Пам’ятники жертвам Голодомору</a:t>
            </a:r>
            <a:br>
              <a:rPr lang="uk-UA" sz="3200" b="0" dirty="0">
                <a:ln w="18415" cmpd="sng">
                  <a:solidFill>
                    <a:srgbClr val="FFFFFF"/>
                  </a:solidFill>
                  <a:prstDash val="solid"/>
                </a:ln>
                <a:solidFill>
                  <a:schemeClr val="tx1"/>
                </a:solidFill>
                <a:effectLst>
                  <a:outerShdw blurRad="38100" dist="38100" dir="2700000" algn="tl">
                    <a:srgbClr val="000000">
                      <a:alpha val="43137"/>
                    </a:srgbClr>
                  </a:outerShdw>
                </a:effectLst>
              </a:rPr>
            </a:br>
            <a:r>
              <a:rPr lang="uk-UA" sz="3200" b="0" dirty="0">
                <a:ln w="18415" cmpd="sng">
                  <a:solidFill>
                    <a:srgbClr val="FFFFFF"/>
                  </a:solidFill>
                  <a:prstDash val="solid"/>
                </a:ln>
                <a:solidFill>
                  <a:schemeClr val="tx1"/>
                </a:solidFill>
                <a:effectLst>
                  <a:outerShdw blurRad="38100" dist="38100" dir="2700000" algn="tl">
                    <a:srgbClr val="000000">
                      <a:alpha val="43137"/>
                    </a:srgbClr>
                  </a:outerShdw>
                </a:effectLst>
              </a:rPr>
              <a:t>1932-1933рр.</a:t>
            </a:r>
            <a:br>
              <a:rPr lang="uk-UA" sz="3200" b="0" dirty="0">
                <a:ln w="18415" cmpd="sng">
                  <a:solidFill>
                    <a:srgbClr val="FFFFFF"/>
                  </a:solidFill>
                  <a:prstDash val="solid"/>
                </a:ln>
                <a:solidFill>
                  <a:schemeClr val="tx1"/>
                </a:solidFill>
                <a:effectLst>
                  <a:outerShdw blurRad="38100" dist="38100" dir="2700000" algn="tl">
                    <a:srgbClr val="000000">
                      <a:alpha val="43137"/>
                    </a:srgbClr>
                  </a:outerShdw>
                </a:effectLst>
              </a:rPr>
            </a:br>
            <a:endParaRPr lang="ru-RU" sz="3200" b="0" dirty="0">
              <a:ln w="18415" cmpd="sng">
                <a:solidFill>
                  <a:srgbClr val="FFFFFF"/>
                </a:solidFill>
                <a:prstDash val="solid"/>
              </a:ln>
              <a:solidFill>
                <a:schemeClr val="tx1"/>
              </a:solidFill>
              <a:effectLst>
                <a:outerShdw blurRad="38100" dist="38100" dir="2700000" algn="tl">
                  <a:srgbClr val="000000">
                    <a:alpha val="43137"/>
                  </a:srgbClr>
                </a:outerShdw>
              </a:effectLst>
            </a:endParaRPr>
          </a:p>
        </p:txBody>
      </p:sp>
      <p:sp>
        <p:nvSpPr>
          <p:cNvPr id="11" name="Прямоугольник 10"/>
          <p:cNvSpPr/>
          <p:nvPr/>
        </p:nvSpPr>
        <p:spPr>
          <a:xfrm>
            <a:off x="285720" y="1643050"/>
            <a:ext cx="8072494" cy="400110"/>
          </a:xfrm>
          <a:prstGeom prst="rect">
            <a:avLst/>
          </a:prstGeom>
        </p:spPr>
        <p:txBody>
          <a:bodyPr wrap="square">
            <a:spAutoFit/>
          </a:bodyPr>
          <a:lstStyle/>
          <a:p>
            <a:r>
              <a:rPr lang="uk-UA" b="0" dirty="0">
                <a:ln w="18415" cmpd="sng">
                  <a:solidFill>
                    <a:srgbClr val="FFFFFF"/>
                  </a:solidFill>
                  <a:prstDash val="solid"/>
                </a:ln>
                <a:solidFill>
                  <a:schemeClr val="accent1"/>
                </a:solidFill>
                <a:effectLst>
                  <a:outerShdw blurRad="38100" dist="38100" dir="2700000" algn="tl">
                    <a:srgbClr val="000000">
                      <a:alpha val="43137"/>
                    </a:srgbClr>
                  </a:outerShdw>
                </a:effectLst>
              </a:rPr>
              <a:t> </a:t>
            </a:r>
            <a:r>
              <a:rPr lang="uk-UA" sz="2000" b="0" dirty="0">
                <a:ln w="18415" cmpd="sng">
                  <a:solidFill>
                    <a:srgbClr val="FFFFFF"/>
                  </a:solidFill>
                  <a:prstDash val="solid"/>
                </a:ln>
                <a:solidFill>
                  <a:schemeClr val="accent1"/>
                </a:solidFill>
                <a:effectLst>
                  <a:outerShdw blurRad="38100" dist="38100" dir="2700000" algn="tl">
                    <a:srgbClr val="000000">
                      <a:alpha val="43137"/>
                    </a:srgbClr>
                  </a:outerShdw>
                </a:effectLst>
              </a:rPr>
              <a:t>Київ  </a:t>
            </a:r>
            <a:r>
              <a:rPr lang="uk-UA" b="0" dirty="0">
                <a:ln w="18415" cmpd="sng">
                  <a:solidFill>
                    <a:srgbClr val="FFFFFF"/>
                  </a:solidFill>
                  <a:prstDash val="solid"/>
                </a:ln>
                <a:solidFill>
                  <a:schemeClr val="accent1"/>
                </a:solidFill>
                <a:effectLst>
                  <a:outerShdw blurRad="38100" dist="38100" dir="2700000" algn="tl">
                    <a:srgbClr val="000000">
                      <a:alpha val="43137"/>
                    </a:srgbClr>
                  </a:outerShdw>
                </a:effectLst>
              </a:rPr>
              <a:t>                                                  </a:t>
            </a:r>
            <a:r>
              <a:rPr lang="uk-UA" sz="2000" b="0" dirty="0">
                <a:ln w="18415" cmpd="sng">
                  <a:solidFill>
                    <a:srgbClr val="FFFFFF"/>
                  </a:solidFill>
                  <a:prstDash val="solid"/>
                </a:ln>
                <a:solidFill>
                  <a:schemeClr val="accent1"/>
                </a:solidFill>
                <a:effectLst>
                  <a:outerShdw blurRad="38100" dist="38100" dir="2700000" algn="tl">
                    <a:srgbClr val="000000">
                      <a:alpha val="43137"/>
                    </a:srgbClr>
                  </a:outerShdw>
                </a:effectLst>
              </a:rPr>
              <a:t>Харків      </a:t>
            </a:r>
            <a:r>
              <a:rPr lang="uk-UA" b="0" dirty="0">
                <a:ln w="18415" cmpd="sng">
                  <a:solidFill>
                    <a:srgbClr val="FFFFFF"/>
                  </a:solidFill>
                  <a:prstDash val="solid"/>
                </a:ln>
                <a:solidFill>
                  <a:schemeClr val="accent1"/>
                </a:solidFill>
                <a:effectLst>
                  <a:outerShdw blurRad="38100" dist="38100" dir="2700000" algn="tl">
                    <a:srgbClr val="000000">
                      <a:alpha val="43137"/>
                    </a:srgbClr>
                  </a:outerShdw>
                </a:effectLst>
              </a:rPr>
              <a:t>                                    </a:t>
            </a:r>
            <a:r>
              <a:rPr lang="uk-UA" sz="2000" b="0" dirty="0">
                <a:ln w="18415" cmpd="sng">
                  <a:solidFill>
                    <a:srgbClr val="FFFFFF"/>
                  </a:solidFill>
                  <a:prstDash val="solid"/>
                </a:ln>
                <a:solidFill>
                  <a:schemeClr val="accent1"/>
                </a:solidFill>
                <a:effectLst>
                  <a:outerShdw blurRad="38100" dist="38100" dir="2700000" algn="tl">
                    <a:srgbClr val="000000">
                      <a:alpha val="43137"/>
                    </a:srgbClr>
                  </a:outerShdw>
                </a:effectLst>
              </a:rPr>
              <a:t>Львів</a:t>
            </a:r>
            <a:endParaRPr lang="ru-RU" sz="2000" dirty="0"/>
          </a:p>
        </p:txBody>
      </p:sp>
      <p:pic>
        <p:nvPicPr>
          <p:cNvPr id="3076" name="Picture 4" descr="https://upload.wikimedia.org/wikipedia/uk/0/00/%D0%9C%D0%B5%D0%BC%D0%BE%D1%80%D1%96%D0%B0%D0%BB_%D0%96%D0%B5%D1%80%D1%82%D0%B2%D0%B0%D0%BC_%D0%93%D0%BE%D0%BB%D0%BE%D0%B4%D0%BE%D0%BC%D0%BE%D1%80%D1%83_%D0%B2_%D0%A5%D0%B0%D1%80%D0%BA%D0%BE%D0%B2%D1%96_%D1%84%D1%80%D0%B0%D0%B3%D0%BC%D0%B5%D0%BD%D1%82_1.jpg"/>
          <p:cNvPicPr>
            <a:picLocks noChangeAspect="1" noChangeArrowheads="1"/>
          </p:cNvPicPr>
          <p:nvPr/>
        </p:nvPicPr>
        <p:blipFill>
          <a:blip r:embed="rId3" cstate="print"/>
          <a:srcRect/>
          <a:stretch>
            <a:fillRect/>
          </a:stretch>
        </p:blipFill>
        <p:spPr bwMode="auto">
          <a:xfrm>
            <a:off x="3071802" y="2000240"/>
            <a:ext cx="2000035" cy="2664000"/>
          </a:xfrm>
          <a:prstGeom prst="rect">
            <a:avLst/>
          </a:prstGeom>
          <a:noFill/>
        </p:spPr>
      </p:pic>
      <p:pic>
        <p:nvPicPr>
          <p:cNvPr id="3080" name="Picture 8" descr="http://upload.wikimedia.org/wikipedia/uk/thumb/3/35/%D0%9F%D0%B0%D0%BC%27%D1%8F%D1%82%D0%BD%D0%B8%D0%BA_%D0%96%D0%B5%D1%80%D1%82%D0%B2%D0%B0%D0%BC_%D0%B3%D0%BE%D0%BB%D0%BE%D0%B4%D0%BE%D0%BC%D0%BE%D1%80%D1%83-%D0%B3%D0%B5%D0%BD%D0%BE%D1%86%D0%B8%D0%B4%D1%83_%D1%82%D0%B0_%D0%B4%D0%B5%D0%BF%D0%BE%D1%80%D1%82%D0%B0%D1%86%D1%96%D0%B9_%D0%A5%D0%A5_%D1%81%D1%82%D0%BE%D0%BB%D1%96%D1%82%D1%82%D1%8F.jpg/1280px-%D0%9F%D0%B0%D0%BC%27%D1%8F%D1%82%D0%BD%D0%B8%D0%BA_%D0%96%D0%B5%D1%80%D1%82%D0%B2%D0%B0%D0%BC_%D0%B3%D0%BE%D0%BB%D0%BE%D0%B4%D0%BE%D0%BC%D0%BE%D1%80%D1%83-%D0%B3%D0%B5%D0%BD%D0%BE%D1%86%D0%B8%D0%B4%D1%83_%D1%82%D0%B0_%D0%B4%D0%B5%D0%BF%D0%BE%D1%80%D1%82%D0%B0%D1%86%D1%96%D0%B9_%D0%A5%D0%A5_%D1%81%D1%82%D0%BE%D0%BB%D1%96%D1%82%D1%82%D1%8F.jpg"/>
          <p:cNvPicPr>
            <a:picLocks noChangeAspect="1" noChangeArrowheads="1"/>
          </p:cNvPicPr>
          <p:nvPr/>
        </p:nvPicPr>
        <p:blipFill>
          <a:blip r:embed="rId4" cstate="print"/>
          <a:srcRect/>
          <a:stretch>
            <a:fillRect/>
          </a:stretch>
        </p:blipFill>
        <p:spPr bwMode="auto">
          <a:xfrm>
            <a:off x="5500694" y="2071678"/>
            <a:ext cx="2879999" cy="2160000"/>
          </a:xfrm>
          <a:prstGeom prst="rect">
            <a:avLst/>
          </a:prstGeom>
          <a:noFill/>
        </p:spPr>
      </p:pic>
      <p:sp>
        <p:nvSpPr>
          <p:cNvPr id="15" name="Прямоугольник 14"/>
          <p:cNvSpPr/>
          <p:nvPr/>
        </p:nvSpPr>
        <p:spPr>
          <a:xfrm rot="10800000" flipV="1">
            <a:off x="214282" y="4233136"/>
            <a:ext cx="8143932" cy="400110"/>
          </a:xfrm>
          <a:prstGeom prst="rect">
            <a:avLst/>
          </a:prstGeom>
        </p:spPr>
        <p:txBody>
          <a:bodyPr wrap="square">
            <a:spAutoFit/>
          </a:bodyPr>
          <a:lstStyle/>
          <a:p>
            <a:r>
              <a:rPr lang="uk-UA" sz="2000" b="0" dirty="0">
                <a:ln w="18415" cmpd="sng">
                  <a:solidFill>
                    <a:srgbClr val="FFFFFF"/>
                  </a:solidFill>
                  <a:prstDash val="solid"/>
                </a:ln>
                <a:solidFill>
                  <a:schemeClr val="accent1"/>
                </a:solidFill>
                <a:effectLst>
                  <a:outerShdw blurRad="38100" dist="38100" dir="2700000" algn="tl">
                    <a:srgbClr val="000000">
                      <a:alpha val="43137"/>
                    </a:srgbClr>
                  </a:outerShdw>
                </a:effectLst>
              </a:rPr>
              <a:t>Вашингтон  </a:t>
            </a:r>
            <a:r>
              <a:rPr lang="uk-UA" b="0" dirty="0">
                <a:ln w="18415" cmpd="sng">
                  <a:solidFill>
                    <a:srgbClr val="FFFFFF"/>
                  </a:solidFill>
                  <a:prstDash val="solid"/>
                </a:ln>
                <a:solidFill>
                  <a:schemeClr val="accent1"/>
                </a:solidFill>
                <a:effectLst>
                  <a:outerShdw blurRad="38100" dist="38100" dir="2700000" algn="tl">
                    <a:srgbClr val="000000">
                      <a:alpha val="43137"/>
                    </a:srgbClr>
                  </a:outerShdw>
                </a:effectLst>
              </a:rPr>
              <a:t>                                                                                                  </a:t>
            </a:r>
            <a:r>
              <a:rPr lang="uk-UA" sz="2000" b="0" dirty="0">
                <a:ln w="18415" cmpd="sng">
                  <a:solidFill>
                    <a:srgbClr val="FFFFFF"/>
                  </a:solidFill>
                  <a:prstDash val="solid"/>
                </a:ln>
                <a:solidFill>
                  <a:schemeClr val="accent1"/>
                </a:solidFill>
                <a:effectLst>
                  <a:outerShdw blurRad="38100" dist="38100" dir="2700000" algn="tl">
                    <a:srgbClr val="000000">
                      <a:alpha val="43137"/>
                    </a:srgbClr>
                  </a:outerShdw>
                </a:effectLst>
              </a:rPr>
              <a:t>Люблін</a:t>
            </a:r>
            <a:endParaRPr lang="ru-RU" sz="2000" dirty="0"/>
          </a:p>
        </p:txBody>
      </p:sp>
      <p:pic>
        <p:nvPicPr>
          <p:cNvPr id="3082" name="Picture 10" descr="http://racurs.ua/content/images/Publication/News/39/61/1/content/1234.jpg"/>
          <p:cNvPicPr>
            <a:picLocks noChangeAspect="1" noChangeArrowheads="1"/>
          </p:cNvPicPr>
          <p:nvPr/>
        </p:nvPicPr>
        <p:blipFill>
          <a:blip r:embed="rId5" cstate="print"/>
          <a:srcRect/>
          <a:stretch>
            <a:fillRect/>
          </a:stretch>
        </p:blipFill>
        <p:spPr bwMode="auto">
          <a:xfrm>
            <a:off x="500034" y="4643446"/>
            <a:ext cx="2330875" cy="1800000"/>
          </a:xfrm>
          <a:prstGeom prst="rect">
            <a:avLst/>
          </a:prstGeom>
          <a:noFill/>
        </p:spPr>
      </p:pic>
      <p:pic>
        <p:nvPicPr>
          <p:cNvPr id="3084" name="Picture 12" descr="http://mignews.com.ua/modules/news/images/articles/photo/changing/4614767-deschica-pamyatnik-zhertvam-golodomora-.jpg"/>
          <p:cNvPicPr>
            <a:picLocks noChangeAspect="1" noChangeArrowheads="1"/>
          </p:cNvPicPr>
          <p:nvPr/>
        </p:nvPicPr>
        <p:blipFill>
          <a:blip r:embed="rId6" cstate="print"/>
          <a:srcRect/>
          <a:stretch>
            <a:fillRect/>
          </a:stretch>
        </p:blipFill>
        <p:spPr bwMode="auto">
          <a:xfrm>
            <a:off x="5214942" y="4286256"/>
            <a:ext cx="1794716" cy="2376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txBody>
          <a:bodyPr>
            <a:normAutofit/>
          </a:bodyPr>
          <a:lstStyle/>
          <a:p>
            <a:r>
              <a:rPr lang="uk-UA" sz="2400" dirty="0">
                <a:solidFill>
                  <a:schemeClr val="bg1">
                    <a:lumMod val="95000"/>
                    <a:lumOff val="5000"/>
                  </a:schemeClr>
                </a:solidFill>
                <a:effectLst/>
              </a:rPr>
              <a:t>НЕ ЗВІЛЬНЯЄТЬСЯ ПАМ’ЯТЬ, ВІДГУКУЄ ЗНОВУ РОКАМИ.</a:t>
            </a:r>
            <a:br>
              <a:rPr lang="uk-UA" sz="2400" dirty="0">
                <a:solidFill>
                  <a:schemeClr val="bg1">
                    <a:lumMod val="95000"/>
                    <a:lumOff val="5000"/>
                  </a:schemeClr>
                </a:solidFill>
                <a:effectLst/>
              </a:rPr>
            </a:br>
            <a:r>
              <a:rPr lang="uk-UA" sz="2400" dirty="0">
                <a:solidFill>
                  <a:schemeClr val="bg1">
                    <a:lumMod val="95000"/>
                    <a:lumOff val="5000"/>
                  </a:schemeClr>
                </a:solidFill>
                <a:effectLst/>
              </a:rPr>
              <a:t>Я ЗІТХНУ… ЗАПАЛЮ ОБГОРІЛУ СВІЧКУ</a:t>
            </a:r>
            <a:br>
              <a:rPr lang="uk-UA" sz="2400" dirty="0">
                <a:solidFill>
                  <a:schemeClr val="bg1">
                    <a:lumMod val="95000"/>
                    <a:lumOff val="5000"/>
                  </a:schemeClr>
                </a:solidFill>
                <a:effectLst/>
              </a:rPr>
            </a:br>
            <a:r>
              <a:rPr lang="uk-UA" sz="2400" dirty="0">
                <a:solidFill>
                  <a:schemeClr val="bg1">
                    <a:lumMod val="95000"/>
                    <a:lumOff val="5000"/>
                  </a:schemeClr>
                </a:solidFill>
                <a:effectLst/>
              </a:rPr>
              <a:t>ПОМІЧАЮ: НЕ ЗАМКИ-ТВЕРДИНІ, НЕ ХРАМИ  </a:t>
            </a:r>
            <a:br>
              <a:rPr lang="uk-UA" sz="2400" dirty="0">
                <a:solidFill>
                  <a:schemeClr val="bg1">
                    <a:lumMod val="95000"/>
                    <a:lumOff val="5000"/>
                  </a:schemeClr>
                </a:solidFill>
                <a:effectLst/>
              </a:rPr>
            </a:br>
            <a:r>
              <a:rPr lang="uk-UA" sz="2400" dirty="0">
                <a:solidFill>
                  <a:schemeClr val="bg1">
                    <a:lumMod val="95000"/>
                    <a:lumOff val="5000"/>
                  </a:schemeClr>
                </a:solidFill>
                <a:effectLst/>
              </a:rPr>
              <a:t>СКАМ’ЯНІЛИЙ ЧОРНОЗЕМ – ПОТРІСКАНІ СТІНИ ПЛАЧУ.</a:t>
            </a:r>
            <a:br>
              <a:rPr lang="uk-UA" sz="2400" dirty="0">
                <a:solidFill>
                  <a:schemeClr val="bg1">
                    <a:lumMod val="95000"/>
                    <a:lumOff val="5000"/>
                  </a:schemeClr>
                </a:solidFill>
                <a:effectLst/>
              </a:rPr>
            </a:br>
            <a:r>
              <a:rPr lang="uk-UA" sz="2400" dirty="0">
                <a:solidFill>
                  <a:schemeClr val="bg1">
                    <a:lumMod val="95000"/>
                    <a:lumOff val="5000"/>
                  </a:schemeClr>
                </a:solidFill>
                <a:effectLst/>
              </a:rPr>
              <a:t>ПІДНЯЛИСЬ, ОЗИВАЮТЬСЯ В ДЕСЯТИЛІТТЯХ</a:t>
            </a:r>
            <a:br>
              <a:rPr lang="uk-UA" sz="2400" dirty="0">
                <a:solidFill>
                  <a:schemeClr val="bg1">
                    <a:lumMod val="95000"/>
                    <a:lumOff val="5000"/>
                  </a:schemeClr>
                </a:solidFill>
                <a:effectLst/>
              </a:rPr>
            </a:br>
            <a:r>
              <a:rPr lang="uk-UA" sz="2400" dirty="0">
                <a:solidFill>
                  <a:schemeClr val="bg1">
                    <a:lumMod val="95000"/>
                    <a:lumOff val="5000"/>
                  </a:schemeClr>
                </a:solidFill>
                <a:effectLst/>
              </a:rPr>
              <a:t>З ДАЛИНИ, АЖ НЕМОВ З СКАМ’ЯНІЛОЇ ГОРИ НАДІЙШЛИ.</a:t>
            </a:r>
            <a:br>
              <a:rPr lang="uk-UA" sz="2400" dirty="0">
                <a:solidFill>
                  <a:schemeClr val="bg1">
                    <a:lumMod val="95000"/>
                    <a:lumOff val="5000"/>
                  </a:schemeClr>
                </a:solidFill>
                <a:effectLst/>
              </a:rPr>
            </a:br>
            <a:r>
              <a:rPr lang="uk-UA" sz="2400" dirty="0">
                <a:solidFill>
                  <a:schemeClr val="bg1">
                    <a:lumMod val="95000"/>
                    <a:lumOff val="5000"/>
                  </a:schemeClr>
                </a:solidFill>
                <a:effectLst/>
              </a:rPr>
              <a:t>ПРИДИВЛЯЮСЬ: “ВКРАЇНА,ХХ СТОЛІТТЯ .</a:t>
            </a:r>
            <a:br>
              <a:rPr lang="uk-UA" sz="2400" dirty="0">
                <a:solidFill>
                  <a:schemeClr val="bg1">
                    <a:lumMod val="95000"/>
                    <a:lumOff val="5000"/>
                  </a:schemeClr>
                </a:solidFill>
                <a:effectLst/>
              </a:rPr>
            </a:br>
            <a:r>
              <a:rPr lang="uk-UA" sz="2400" dirty="0">
                <a:solidFill>
                  <a:schemeClr val="bg1">
                    <a:lumMod val="95000"/>
                    <a:lumOff val="5000"/>
                  </a:schemeClr>
                </a:solidFill>
                <a:effectLst/>
              </a:rPr>
              <a:t>І НЕ РІК, А КРИВАВЕ КЛЕЙМО “ТРИДЦЯТЬ ДВА – ТРИДЦЯТЬ ТРИ””</a:t>
            </a:r>
            <a:br>
              <a:rPr lang="uk-UA" sz="2400" dirty="0">
                <a:solidFill>
                  <a:schemeClr val="bg1">
                    <a:lumMod val="95000"/>
                    <a:lumOff val="5000"/>
                  </a:schemeClr>
                </a:solidFill>
                <a:effectLst/>
              </a:rPr>
            </a:br>
            <a:br>
              <a:rPr lang="uk-UA" sz="2400" dirty="0">
                <a:solidFill>
                  <a:schemeClr val="bg1">
                    <a:lumMod val="95000"/>
                    <a:lumOff val="5000"/>
                  </a:schemeClr>
                </a:solidFill>
                <a:effectLst/>
              </a:rPr>
            </a:br>
            <a:r>
              <a:rPr lang="uk-UA" sz="2400" dirty="0" err="1">
                <a:solidFill>
                  <a:schemeClr val="bg1">
                    <a:lumMod val="95000"/>
                    <a:lumOff val="5000"/>
                  </a:schemeClr>
                </a:solidFill>
                <a:effectLst/>
              </a:rPr>
              <a:t>Амор</a:t>
            </a:r>
            <a:r>
              <a:rPr lang="uk-UA" sz="2400" dirty="0">
                <a:solidFill>
                  <a:schemeClr val="bg1">
                    <a:lumMod val="95000"/>
                    <a:lumOff val="5000"/>
                  </a:schemeClr>
                </a:solidFill>
                <a:effectLst/>
              </a:rPr>
              <a:t> </a:t>
            </a:r>
            <a:r>
              <a:rPr lang="uk-UA" sz="2400" dirty="0" err="1">
                <a:solidFill>
                  <a:schemeClr val="bg1">
                    <a:lumMod val="95000"/>
                    <a:lumOff val="5000"/>
                  </a:schemeClr>
                </a:solidFill>
                <a:effectLst/>
              </a:rPr>
              <a:t>Каролін</a:t>
            </a:r>
            <a:r>
              <a:rPr lang="uk-UA" sz="2400" dirty="0">
                <a:solidFill>
                  <a:schemeClr val="bg1">
                    <a:lumMod val="95000"/>
                    <a:lumOff val="5000"/>
                  </a:schemeClr>
                </a:solidFill>
                <a:effectLst/>
              </a:rPr>
              <a:t> </a:t>
            </a:r>
            <a:r>
              <a:rPr lang="uk-UA" sz="2400" dirty="0" err="1">
                <a:solidFill>
                  <a:schemeClr val="bg1">
                    <a:lumMod val="95000"/>
                    <a:lumOff val="5000"/>
                  </a:schemeClr>
                </a:solidFill>
                <a:effectLst/>
              </a:rPr>
              <a:t>“Стіни</a:t>
            </a:r>
            <a:r>
              <a:rPr lang="uk-UA" sz="2400" dirty="0">
                <a:solidFill>
                  <a:schemeClr val="bg1">
                    <a:lumMod val="95000"/>
                    <a:lumOff val="5000"/>
                  </a:schemeClr>
                </a:solidFill>
                <a:effectLst/>
              </a:rPr>
              <a:t> </a:t>
            </a:r>
            <a:r>
              <a:rPr lang="uk-UA" sz="2400" dirty="0" err="1">
                <a:solidFill>
                  <a:schemeClr val="bg1">
                    <a:lumMod val="95000"/>
                    <a:lumOff val="5000"/>
                  </a:schemeClr>
                </a:solidFill>
                <a:effectLst/>
              </a:rPr>
              <a:t>плачу”</a:t>
            </a:r>
            <a:endParaRPr lang="ru-RU" sz="2400" dirty="0">
              <a:solidFill>
                <a:schemeClr val="bg1">
                  <a:lumMod val="95000"/>
                  <a:lumOff val="5000"/>
                </a:schemeClr>
              </a:solidFill>
              <a:effectLst/>
            </a:endParaRPr>
          </a:p>
        </p:txBody>
      </p:sp>
      <p:pic>
        <p:nvPicPr>
          <p:cNvPr id="3" name="Picture 4" descr="http://img0.liveinternet.ru/images/attach/b/4/112/707/112707728_112697370_2bb9a192423a.gif"/>
          <p:cNvPicPr>
            <a:picLocks noChangeAspect="1" noChangeArrowheads="1" noCrop="1"/>
          </p:cNvPicPr>
          <p:nvPr/>
        </p:nvPicPr>
        <p:blipFill>
          <a:blip r:embed="rId2"/>
          <a:srcRect/>
          <a:stretch>
            <a:fillRect/>
          </a:stretch>
        </p:blipFill>
        <p:spPr bwMode="auto">
          <a:xfrm>
            <a:off x="7286644" y="4643446"/>
            <a:ext cx="1857356" cy="22145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woolpix.ru/fon/15/plamya_2560x19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4940312"/>
          </a:xfrm>
        </p:spPr>
        <p:txBody>
          <a:bodyPr>
            <a:normAutofit/>
          </a:bodyPr>
          <a:lstStyle/>
          <a:p>
            <a:r>
              <a:rPr lang="uk-UA" sz="6000" dirty="0"/>
              <a:t>Дякую за увагу</a:t>
            </a:r>
            <a:endParaRPr lang="ru-RU"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chemeClr val="bg1">
                    <a:lumMod val="95000"/>
                    <a:lumOff val="5000"/>
                  </a:schemeClr>
                </a:solidFill>
              </a:rPr>
              <a:t>ЗУ “ Про Голодомор 1932-1933рр. в Україні</a:t>
            </a:r>
            <a:endParaRPr lang="ru-RU" dirty="0">
              <a:solidFill>
                <a:schemeClr val="bg1">
                  <a:lumMod val="95000"/>
                  <a:lumOff val="5000"/>
                </a:schemeClr>
              </a:solidFill>
            </a:endParaRPr>
          </a:p>
        </p:txBody>
      </p:sp>
      <p:sp>
        <p:nvSpPr>
          <p:cNvPr id="3" name="Содержимое 2"/>
          <p:cNvSpPr>
            <a:spLocks noGrp="1"/>
          </p:cNvSpPr>
          <p:nvPr>
            <p:ph idx="1"/>
          </p:nvPr>
        </p:nvSpPr>
        <p:spPr/>
        <p:txBody>
          <a:bodyPr>
            <a:normAutofit/>
          </a:bodyPr>
          <a:lstStyle/>
          <a:p>
            <a:r>
              <a:rPr lang="ru-RU" sz="2400" b="1" dirty="0">
                <a:solidFill>
                  <a:schemeClr val="bg1">
                    <a:lumMod val="95000"/>
                    <a:lumOff val="5000"/>
                  </a:schemeClr>
                </a:solidFill>
                <a:latin typeface="+mj-lt"/>
              </a:rPr>
              <a:t>Закон України « Про Голодомор 1932–1933 років в Україні»</a:t>
            </a:r>
            <a:r>
              <a:rPr lang="ru-RU" sz="2400" dirty="0">
                <a:solidFill>
                  <a:schemeClr val="bg1">
                    <a:lumMod val="95000"/>
                    <a:lumOff val="5000"/>
                  </a:schemeClr>
                </a:solidFill>
                <a:latin typeface="+mj-lt"/>
              </a:rPr>
              <a:t> — діючий закон України, ухвалений Верховною Радою України 28 листопада 2006 року, що офіційно визнає Голодомор 1932-1933рр. актом геноциду українського народу.</a:t>
            </a:r>
          </a:p>
          <a:p>
            <a:r>
              <a:rPr lang="uk-UA" sz="2400" dirty="0">
                <a:solidFill>
                  <a:schemeClr val="bg1">
                    <a:lumMod val="95000"/>
                    <a:lumOff val="5000"/>
                  </a:schemeClr>
                </a:solidFill>
                <a:latin typeface="+mj-lt"/>
              </a:rPr>
              <a:t>Щороку в четверту суботу листопада відмічається День пам’яті жертв Голодомору 1932-1933рр. згідно з Указом Президента України Л.Кучми від 26 листопада 1998р. № 1310 </a:t>
            </a:r>
            <a:r>
              <a:rPr lang="uk-UA" sz="2400" b="1" dirty="0">
                <a:solidFill>
                  <a:schemeClr val="bg1">
                    <a:lumMod val="95000"/>
                    <a:lumOff val="5000"/>
                  </a:schemeClr>
                </a:solidFill>
                <a:latin typeface="+mj-lt"/>
              </a:rPr>
              <a:t>“ Про встановлення Дня пам’яті жертв Голодомору і політичних репресій”</a:t>
            </a:r>
            <a:endParaRPr lang="ru-RU" sz="2400" b="1" dirty="0">
              <a:solidFill>
                <a:schemeClr val="bg1">
                  <a:lumMod val="95000"/>
                  <a:lumOff val="5000"/>
                </a:schemeClr>
              </a:solidFill>
              <a:latin typeface="+mj-lt"/>
            </a:endParaRPr>
          </a:p>
        </p:txBody>
      </p:sp>
      <p:pic>
        <p:nvPicPr>
          <p:cNvPr id="1026" name="Picture 2" descr="Kuchmaukraine.jpg"/>
          <p:cNvPicPr>
            <a:picLocks noChangeAspect="1" noChangeArrowheads="1"/>
          </p:cNvPicPr>
          <p:nvPr/>
        </p:nvPicPr>
        <p:blipFill>
          <a:blip r:embed="rId2"/>
          <a:srcRect/>
          <a:stretch>
            <a:fillRect/>
          </a:stretch>
        </p:blipFill>
        <p:spPr bwMode="auto">
          <a:xfrm>
            <a:off x="142844" y="3440537"/>
            <a:ext cx="952500" cy="1266826"/>
          </a:xfrm>
          <a:prstGeom prst="rect">
            <a:avLst/>
          </a:prstGeom>
          <a:noFill/>
        </p:spPr>
      </p:pic>
      <p:pic>
        <p:nvPicPr>
          <p:cNvPr id="1028" name="Picture 4" descr="Viktor Yushchenko crop.jpg"/>
          <p:cNvPicPr>
            <a:picLocks noChangeAspect="1" noChangeArrowheads="1"/>
          </p:cNvPicPr>
          <p:nvPr/>
        </p:nvPicPr>
        <p:blipFill>
          <a:blip r:embed="rId3"/>
          <a:srcRect/>
          <a:stretch>
            <a:fillRect/>
          </a:stretch>
        </p:blipFill>
        <p:spPr bwMode="auto">
          <a:xfrm>
            <a:off x="142844" y="1796557"/>
            <a:ext cx="952500" cy="11239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900igr.net/datai/istorija/Golodomor-na-Ukraine/0009-007-Golodomor-na-Ukraine.jpg"/>
          <p:cNvPicPr>
            <a:picLocks noChangeAspect="1" noChangeArrowheads="1"/>
          </p:cNvPicPr>
          <p:nvPr/>
        </p:nvPicPr>
        <p:blipFill>
          <a:blip r:embed="rId2"/>
          <a:srcRect/>
          <a:stretch>
            <a:fillRect/>
          </a:stretch>
        </p:blipFill>
        <p:spPr bwMode="auto">
          <a:xfrm>
            <a:off x="5801093" y="4482562"/>
            <a:ext cx="3079228" cy="2375438"/>
          </a:xfrm>
          <a:prstGeom prst="rect">
            <a:avLst/>
          </a:prstGeom>
          <a:noFill/>
        </p:spPr>
      </p:pic>
      <p:pic>
        <p:nvPicPr>
          <p:cNvPr id="9220" name="Picture 4" descr="http://espreso.tv/uploads/article/92378/images/im578x383-6.jpg"/>
          <p:cNvPicPr>
            <a:picLocks noChangeAspect="1" noChangeArrowheads="1"/>
          </p:cNvPicPr>
          <p:nvPr/>
        </p:nvPicPr>
        <p:blipFill>
          <a:blip r:embed="rId3"/>
          <a:srcRect/>
          <a:stretch>
            <a:fillRect/>
          </a:stretch>
        </p:blipFill>
        <p:spPr bwMode="auto">
          <a:xfrm>
            <a:off x="135450" y="4482000"/>
            <a:ext cx="3757053" cy="2376000"/>
          </a:xfrm>
          <a:prstGeom prst="rect">
            <a:avLst/>
          </a:prstGeom>
          <a:noFill/>
        </p:spPr>
      </p:pic>
      <p:sp>
        <p:nvSpPr>
          <p:cNvPr id="2" name="Заголовок 1"/>
          <p:cNvSpPr>
            <a:spLocks noGrp="1"/>
          </p:cNvSpPr>
          <p:nvPr>
            <p:ph type="title"/>
          </p:nvPr>
        </p:nvSpPr>
        <p:spPr>
          <a:xfrm>
            <a:off x="500034" y="0"/>
            <a:ext cx="8229600" cy="4653136"/>
          </a:xfrm>
        </p:spPr>
        <p:txBody>
          <a:bodyPr>
            <a:noAutofit/>
          </a:bodyPr>
          <a:lstStyle/>
          <a:p>
            <a:r>
              <a:rPr lang="ru-RU" sz="2800" dirty="0">
                <a:ln w="18415" cmpd="sng">
                  <a:solidFill>
                    <a:schemeClr val="bg1"/>
                  </a:solidFill>
                  <a:prstDash val="solid"/>
                </a:ln>
                <a:solidFill>
                  <a:schemeClr val="bg1"/>
                </a:solidFill>
                <a:effectLst/>
              </a:rPr>
              <a:t>З 1929 року </a:t>
            </a:r>
            <a:r>
              <a:rPr lang="ru-RU" sz="2800" dirty="0" err="1">
                <a:ln w="18415" cmpd="sng">
                  <a:solidFill>
                    <a:schemeClr val="bg1"/>
                  </a:solidFill>
                  <a:prstDash val="solid"/>
                </a:ln>
                <a:solidFill>
                  <a:schemeClr val="bg1"/>
                </a:solidFill>
                <a:effectLst/>
              </a:rPr>
              <a:t>Сталін</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розпочав</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відверту</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боротьбу</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проти</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українських</a:t>
            </a:r>
            <a:r>
              <a:rPr lang="ru-RU" sz="2800" dirty="0">
                <a:ln w="18415" cmpd="sng">
                  <a:solidFill>
                    <a:schemeClr val="bg1"/>
                  </a:solidFill>
                  <a:prstDash val="solid"/>
                </a:ln>
                <a:solidFill>
                  <a:schemeClr val="bg1"/>
                </a:solidFill>
                <a:effectLst/>
              </a:rPr>
              <a:t> селян, </a:t>
            </a:r>
            <a:r>
              <a:rPr lang="ru-RU" sz="2800" dirty="0" err="1">
                <a:ln w="18415" cmpd="sng">
                  <a:solidFill>
                    <a:schemeClr val="bg1"/>
                  </a:solidFill>
                  <a:prstDash val="solid"/>
                </a:ln>
                <a:solidFill>
                  <a:schemeClr val="bg1"/>
                </a:solidFill>
                <a:effectLst/>
              </a:rPr>
              <a:t>навісивши</a:t>
            </a:r>
            <a:r>
              <a:rPr lang="ru-RU" sz="2800" dirty="0">
                <a:ln w="18415" cmpd="sng">
                  <a:solidFill>
                    <a:schemeClr val="bg1"/>
                  </a:solidFill>
                  <a:prstDash val="solid"/>
                </a:ln>
                <a:solidFill>
                  <a:schemeClr val="bg1"/>
                </a:solidFill>
                <a:effectLst/>
              </a:rPr>
              <a:t> на них </a:t>
            </a:r>
            <a:r>
              <a:rPr lang="ru-RU" sz="2800" dirty="0" err="1">
                <a:ln w="18415" cmpd="sng">
                  <a:solidFill>
                    <a:schemeClr val="bg1"/>
                  </a:solidFill>
                  <a:prstDash val="solid"/>
                </a:ln>
                <a:solidFill>
                  <a:schemeClr val="bg1"/>
                </a:solidFill>
                <a:effectLst/>
              </a:rPr>
              <a:t>ярлик</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спекулянтів</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що</a:t>
            </a:r>
            <a:r>
              <a:rPr lang="ru-RU" sz="2800" dirty="0">
                <a:ln w="18415" cmpd="sng">
                  <a:solidFill>
                    <a:schemeClr val="bg1"/>
                  </a:solidFill>
                  <a:prstDash val="solid"/>
                </a:ln>
                <a:solidFill>
                  <a:schemeClr val="bg1"/>
                </a:solidFill>
                <a:effectLst/>
              </a:rPr>
              <a:t> автоматично </a:t>
            </a:r>
            <a:r>
              <a:rPr lang="ru-RU" sz="2800" dirty="0" err="1">
                <a:ln w="18415" cmpd="sng">
                  <a:solidFill>
                    <a:schemeClr val="bg1"/>
                  </a:solidFill>
                  <a:prstDash val="solid"/>
                </a:ln>
                <a:solidFill>
                  <a:schemeClr val="bg1"/>
                </a:solidFill>
                <a:effectLst/>
              </a:rPr>
              <a:t>зараховувало</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їх</a:t>
            </a:r>
            <a:r>
              <a:rPr lang="ru-RU" sz="2800" dirty="0">
                <a:ln w="18415" cmpd="sng">
                  <a:solidFill>
                    <a:schemeClr val="bg1"/>
                  </a:solidFill>
                  <a:prstDash val="solid"/>
                </a:ln>
                <a:solidFill>
                  <a:schemeClr val="bg1"/>
                </a:solidFill>
                <a:effectLst/>
              </a:rPr>
              <a:t> до </a:t>
            </a:r>
            <a:r>
              <a:rPr lang="ru-RU" sz="2800" dirty="0" err="1">
                <a:ln w="18415" cmpd="sng">
                  <a:solidFill>
                    <a:schemeClr val="bg1"/>
                  </a:solidFill>
                  <a:prstDash val="solid"/>
                </a:ln>
                <a:solidFill>
                  <a:schemeClr val="bg1"/>
                </a:solidFill>
                <a:effectLst/>
              </a:rPr>
              <a:t>класових</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ворогів</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Чотирирічна</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війна</a:t>
            </a:r>
            <a:r>
              <a:rPr lang="ru-RU" sz="2800" dirty="0">
                <a:ln w="18415" cmpd="sng">
                  <a:solidFill>
                    <a:schemeClr val="bg1"/>
                  </a:solidFill>
                  <a:prstDash val="solid"/>
                </a:ln>
                <a:solidFill>
                  <a:schemeClr val="bg1"/>
                </a:solidFill>
                <a:effectLst/>
              </a:rPr>
              <a:t> шляхом «</a:t>
            </a:r>
            <a:r>
              <a:rPr lang="ru-RU" sz="2800" dirty="0" err="1">
                <a:ln w="18415" cmpd="sng">
                  <a:solidFill>
                    <a:schemeClr val="bg1"/>
                  </a:solidFill>
                  <a:prstDash val="solid"/>
                </a:ln>
                <a:solidFill>
                  <a:schemeClr val="bg1"/>
                </a:solidFill>
                <a:effectLst/>
              </a:rPr>
              <a:t>ліквідації</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куркульства</a:t>
            </a:r>
            <a:r>
              <a:rPr lang="ru-RU" sz="2800" dirty="0">
                <a:ln w="18415" cmpd="sng">
                  <a:solidFill>
                    <a:schemeClr val="bg1"/>
                  </a:solidFill>
                  <a:prstDash val="solid"/>
                </a:ln>
                <a:solidFill>
                  <a:schemeClr val="bg1"/>
                </a:solidFill>
                <a:effectLst/>
              </a:rPr>
              <a:t> як </a:t>
            </a:r>
            <a:r>
              <a:rPr lang="ru-RU" sz="2800" dirty="0" err="1">
                <a:ln w="18415" cmpd="sng">
                  <a:solidFill>
                    <a:schemeClr val="bg1"/>
                  </a:solidFill>
                  <a:prstDash val="solid"/>
                </a:ln>
                <a:solidFill>
                  <a:schemeClr val="bg1"/>
                </a:solidFill>
                <a:effectLst/>
              </a:rPr>
              <a:t>класу</a:t>
            </a:r>
            <a:r>
              <a:rPr lang="ru-RU" sz="2800" dirty="0">
                <a:ln w="18415" cmpd="sng">
                  <a:solidFill>
                    <a:schemeClr val="bg1"/>
                  </a:solidFill>
                  <a:prstDash val="solid"/>
                </a:ln>
                <a:solidFill>
                  <a:schemeClr val="bg1"/>
                </a:solidFill>
                <a:effectLst/>
              </a:rPr>
              <a:t>» та </a:t>
            </a:r>
            <a:r>
              <a:rPr lang="ru-RU" sz="2800" dirty="0" err="1">
                <a:ln w="18415" cmpd="sng">
                  <a:solidFill>
                    <a:schemeClr val="bg1"/>
                  </a:solidFill>
                  <a:prstDash val="solid"/>
                </a:ln>
                <a:solidFill>
                  <a:schemeClr val="bg1"/>
                </a:solidFill>
                <a:effectLst/>
              </a:rPr>
              <a:t>усуспільнення</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селянських</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господарств</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досягла</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свого</a:t>
            </a:r>
            <a:r>
              <a:rPr lang="ru-RU" sz="2800" dirty="0">
                <a:ln w="18415" cmpd="sng">
                  <a:solidFill>
                    <a:schemeClr val="bg1"/>
                  </a:solidFill>
                  <a:prstDash val="solid"/>
                </a:ln>
                <a:solidFill>
                  <a:schemeClr val="bg1"/>
                </a:solidFill>
                <a:effectLst/>
              </a:rPr>
              <a:t> апогею </a:t>
            </a:r>
            <a:r>
              <a:rPr lang="ru-RU" sz="2800" dirty="0" err="1">
                <a:ln w="18415" cmpd="sng">
                  <a:solidFill>
                    <a:schemeClr val="bg1"/>
                  </a:solidFill>
                  <a:prstDash val="solid"/>
                </a:ln>
                <a:solidFill>
                  <a:schemeClr val="bg1"/>
                </a:solidFill>
                <a:effectLst/>
              </a:rPr>
              <a:t>восени</a:t>
            </a:r>
            <a:r>
              <a:rPr lang="ru-RU" sz="2800" dirty="0">
                <a:ln w="18415" cmpd="sng">
                  <a:solidFill>
                    <a:schemeClr val="bg1"/>
                  </a:solidFill>
                  <a:prstDash val="solid"/>
                </a:ln>
                <a:solidFill>
                  <a:schemeClr val="bg1"/>
                </a:solidFill>
                <a:effectLst/>
              </a:rPr>
              <a:t> 1932 року, коли на село </a:t>
            </a:r>
            <a:r>
              <a:rPr lang="ru-RU" sz="2800" dirty="0" err="1">
                <a:ln w="18415" cmpd="sng">
                  <a:solidFill>
                    <a:schemeClr val="bg1"/>
                  </a:solidFill>
                  <a:prstDash val="solid"/>
                </a:ln>
                <a:solidFill>
                  <a:schemeClr val="bg1"/>
                </a:solidFill>
                <a:effectLst/>
              </a:rPr>
              <a:t>були</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направлені</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численні</a:t>
            </a:r>
            <a:r>
              <a:rPr lang="ru-RU" sz="2800" dirty="0">
                <a:ln w="18415" cmpd="sng">
                  <a:solidFill>
                    <a:schemeClr val="bg1"/>
                  </a:solidFill>
                  <a:prstDash val="solid"/>
                </a:ln>
                <a:solidFill>
                  <a:schemeClr val="bg1"/>
                </a:solidFill>
                <a:effectLst/>
              </a:rPr>
              <a:t> загони </a:t>
            </a:r>
            <a:r>
              <a:rPr lang="ru-RU" sz="2800" dirty="0" err="1">
                <a:ln w="18415" cmpd="sng">
                  <a:solidFill>
                    <a:schemeClr val="bg1"/>
                  </a:solidFill>
                  <a:prstDash val="solid"/>
                </a:ln>
                <a:solidFill>
                  <a:schemeClr val="bg1"/>
                </a:solidFill>
                <a:effectLst/>
              </a:rPr>
              <a:t>з</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чітко</a:t>
            </a:r>
            <a:r>
              <a:rPr lang="ru-RU" sz="2800" dirty="0">
                <a:ln w="18415" cmpd="sng">
                  <a:solidFill>
                    <a:schemeClr val="bg1"/>
                  </a:solidFill>
                  <a:prstDash val="solid"/>
                </a:ln>
                <a:solidFill>
                  <a:schemeClr val="bg1"/>
                </a:solidFill>
                <a:effectLst/>
              </a:rPr>
              <a:t> </a:t>
            </a:r>
            <a:r>
              <a:rPr lang="ru-RU" sz="2800" dirty="0" err="1">
                <a:ln w="18415" cmpd="sng">
                  <a:solidFill>
                    <a:schemeClr val="bg1"/>
                  </a:solidFill>
                  <a:prstDash val="solid"/>
                </a:ln>
                <a:solidFill>
                  <a:schemeClr val="bg1"/>
                </a:solidFill>
                <a:effectLst/>
              </a:rPr>
              <a:t>визначеними</a:t>
            </a:r>
            <a:r>
              <a:rPr lang="ru-RU" sz="2800" dirty="0">
                <a:ln w="18415" cmpd="sng">
                  <a:solidFill>
                    <a:schemeClr val="bg1"/>
                  </a:solidFill>
                  <a:prstDash val="solid"/>
                </a:ln>
                <a:solidFill>
                  <a:schemeClr val="bg1"/>
                </a:solidFill>
                <a:effectLst/>
              </a:rPr>
              <a:t> планами </a:t>
            </a:r>
            <a:r>
              <a:rPr lang="ru-RU" sz="2800" dirty="0" err="1">
                <a:ln w="18415" cmpd="sng">
                  <a:solidFill>
                    <a:schemeClr val="bg1"/>
                  </a:solidFill>
                  <a:prstDash val="solid"/>
                </a:ln>
                <a:solidFill>
                  <a:schemeClr val="bg1"/>
                </a:solidFill>
                <a:effectLst/>
              </a:rPr>
              <a:t>хлібозаготівель</a:t>
            </a:r>
            <a:r>
              <a:rPr lang="ru-RU" sz="2800" dirty="0">
                <a:ln w="18415" cmpd="sng">
                  <a:solidFill>
                    <a:schemeClr val="bg1"/>
                  </a:solidFill>
                  <a:prstDash val="solid"/>
                </a:ln>
                <a:solidFill>
                  <a:schemeClr val="bg1"/>
                </a:solidFill>
                <a:effectLst/>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lstStyle/>
          <a:p>
            <a:pPr algn="r"/>
            <a:r>
              <a:rPr lang="ru-RU" dirty="0">
                <a:solidFill>
                  <a:schemeClr val="bg1">
                    <a:lumMod val="95000"/>
                    <a:lumOff val="5000"/>
                  </a:schemeClr>
                </a:solidFill>
                <a:effectLst/>
              </a:rPr>
              <a:t>Голодомор 1932-1933 </a:t>
            </a:r>
            <a:r>
              <a:rPr lang="ru-RU" dirty="0" err="1">
                <a:solidFill>
                  <a:schemeClr val="bg1">
                    <a:lumMod val="95000"/>
                    <a:lumOff val="5000"/>
                  </a:schemeClr>
                </a:solidFill>
                <a:effectLst/>
              </a:rPr>
              <a:t>рр</a:t>
            </a:r>
            <a:r>
              <a:rPr lang="ru-RU" dirty="0">
                <a:solidFill>
                  <a:schemeClr val="bg1">
                    <a:lumMod val="95000"/>
                    <a:lumOff val="5000"/>
                  </a:schemeClr>
                </a:solidFill>
                <a:effectLst/>
              </a:rPr>
              <a:t>. був не </a:t>
            </a:r>
            <a:r>
              <a:rPr lang="ru-RU" dirty="0" err="1">
                <a:solidFill>
                  <a:schemeClr val="bg1">
                    <a:lumMod val="95000"/>
                    <a:lumOff val="5000"/>
                  </a:schemeClr>
                </a:solidFill>
                <a:effectLst/>
              </a:rPr>
              <a:t>випадковим</a:t>
            </a:r>
            <a:r>
              <a:rPr lang="ru-RU" dirty="0">
                <a:solidFill>
                  <a:schemeClr val="bg1">
                    <a:lumMod val="95000"/>
                    <a:lumOff val="5000"/>
                  </a:schemeClr>
                </a:solidFill>
                <a:effectLst/>
              </a:rPr>
              <a:t> </a:t>
            </a:r>
            <a:r>
              <a:rPr lang="ru-RU" dirty="0" err="1">
                <a:solidFill>
                  <a:schemeClr val="bg1">
                    <a:lumMod val="95000"/>
                    <a:lumOff val="5000"/>
                  </a:schemeClr>
                </a:solidFill>
                <a:effectLst/>
              </a:rPr>
              <a:t>явищем</a:t>
            </a:r>
            <a:r>
              <a:rPr lang="ru-RU" dirty="0">
                <a:solidFill>
                  <a:schemeClr val="bg1">
                    <a:lumMod val="95000"/>
                    <a:lumOff val="5000"/>
                  </a:schemeClr>
                </a:solidFill>
                <a:effectLst/>
              </a:rPr>
              <a:t> природного чи соціального </a:t>
            </a:r>
            <a:r>
              <a:rPr lang="ru-RU" dirty="0" err="1">
                <a:solidFill>
                  <a:schemeClr val="bg1">
                    <a:lumMod val="95000"/>
                    <a:lumOff val="5000"/>
                  </a:schemeClr>
                </a:solidFill>
                <a:effectLst/>
              </a:rPr>
              <a:t>походження</a:t>
            </a:r>
            <a:r>
              <a:rPr lang="ru-RU" dirty="0">
                <a:solidFill>
                  <a:schemeClr val="bg1">
                    <a:lumMod val="95000"/>
                    <a:lumOff val="5000"/>
                  </a:schemeClr>
                </a:solidFill>
                <a:effectLst/>
              </a:rPr>
              <a:t>, а </a:t>
            </a:r>
            <a:r>
              <a:rPr lang="ru-RU" dirty="0" err="1">
                <a:solidFill>
                  <a:schemeClr val="bg1">
                    <a:lumMod val="95000"/>
                    <a:lumOff val="5000"/>
                  </a:schemeClr>
                </a:solidFill>
                <a:effectLst/>
              </a:rPr>
              <a:t>наслідком</a:t>
            </a:r>
            <a:r>
              <a:rPr lang="ru-RU" dirty="0">
                <a:solidFill>
                  <a:schemeClr val="bg1">
                    <a:lumMod val="95000"/>
                    <a:lumOff val="5000"/>
                  </a:schemeClr>
                </a:solidFill>
                <a:effectLst/>
              </a:rPr>
              <a:t> </a:t>
            </a:r>
            <a:r>
              <a:rPr lang="ru-RU" dirty="0" err="1">
                <a:solidFill>
                  <a:schemeClr val="bg1">
                    <a:lumMod val="95000"/>
                    <a:lumOff val="5000"/>
                  </a:schemeClr>
                </a:solidFill>
                <a:effectLst/>
              </a:rPr>
              <a:t>цілеспрямовано</a:t>
            </a:r>
            <a:r>
              <a:rPr lang="ru-RU" dirty="0">
                <a:solidFill>
                  <a:schemeClr val="bg1">
                    <a:lumMod val="95000"/>
                    <a:lumOff val="5000"/>
                  </a:schemeClr>
                </a:solidFill>
                <a:effectLst/>
              </a:rPr>
              <a:t> </a:t>
            </a:r>
            <a:r>
              <a:rPr lang="ru-RU" dirty="0" err="1">
                <a:solidFill>
                  <a:schemeClr val="bg1">
                    <a:lumMod val="95000"/>
                    <a:lumOff val="5000"/>
                  </a:schemeClr>
                </a:solidFill>
                <a:effectLst/>
              </a:rPr>
              <a:t>застосованого</a:t>
            </a:r>
            <a:r>
              <a:rPr lang="ru-RU" dirty="0">
                <a:solidFill>
                  <a:schemeClr val="bg1">
                    <a:lumMod val="95000"/>
                    <a:lumOff val="5000"/>
                  </a:schemeClr>
                </a:solidFill>
                <a:effectLst/>
              </a:rPr>
              <a:t> </a:t>
            </a:r>
            <a:r>
              <a:rPr lang="ru-RU" dirty="0" err="1">
                <a:solidFill>
                  <a:schemeClr val="bg1">
                    <a:lumMod val="95000"/>
                    <a:lumOff val="5000"/>
                  </a:schemeClr>
                </a:solidFill>
                <a:effectLst/>
              </a:rPr>
              <a:t>більшовицькою</a:t>
            </a:r>
            <a:r>
              <a:rPr lang="ru-RU" dirty="0">
                <a:solidFill>
                  <a:schemeClr val="bg1">
                    <a:lumMod val="95000"/>
                    <a:lumOff val="5000"/>
                  </a:schemeClr>
                </a:solidFill>
                <a:effectLst/>
              </a:rPr>
              <a:t> </a:t>
            </a:r>
            <a:r>
              <a:rPr lang="ru-RU" dirty="0" err="1">
                <a:solidFill>
                  <a:schemeClr val="bg1">
                    <a:lumMod val="95000"/>
                    <a:lumOff val="5000"/>
                  </a:schemeClr>
                </a:solidFill>
                <a:effectLst/>
              </a:rPr>
              <a:t>владою</a:t>
            </a:r>
            <a:r>
              <a:rPr lang="ru-RU" dirty="0">
                <a:solidFill>
                  <a:schemeClr val="bg1">
                    <a:lumMod val="95000"/>
                    <a:lumOff val="5000"/>
                  </a:schemeClr>
                </a:solidFill>
                <a:effectLst/>
              </a:rPr>
              <a:t> </a:t>
            </a:r>
            <a:r>
              <a:rPr lang="ru-RU" dirty="0" err="1">
                <a:solidFill>
                  <a:schemeClr val="bg1">
                    <a:lumMod val="95000"/>
                    <a:lumOff val="5000"/>
                  </a:schemeClr>
                </a:solidFill>
                <a:effectLst/>
              </a:rPr>
              <a:t>терору</a:t>
            </a:r>
            <a:r>
              <a:rPr lang="ru-RU" dirty="0">
                <a:solidFill>
                  <a:schemeClr val="bg1">
                    <a:lumMod val="95000"/>
                    <a:lumOff val="5000"/>
                  </a:schemeClr>
                </a:solidFill>
                <a:effectLst/>
              </a:rPr>
              <a:t> голодом, тобто геноцидом. </a:t>
            </a:r>
          </a:p>
        </p:txBody>
      </p:sp>
      <p:pic>
        <p:nvPicPr>
          <p:cNvPr id="10242" name="Picture 2" descr="http://go3.imgsmail.ru/imgpreview?key=347840a8abab7645&amp;mb=imgdb_preview_1051"/>
          <p:cNvPicPr>
            <a:picLocks noChangeAspect="1" noChangeArrowheads="1"/>
          </p:cNvPicPr>
          <p:nvPr/>
        </p:nvPicPr>
        <p:blipFill>
          <a:blip r:embed="rId2"/>
          <a:srcRect/>
          <a:stretch>
            <a:fillRect/>
          </a:stretch>
        </p:blipFill>
        <p:spPr bwMode="auto">
          <a:xfrm>
            <a:off x="457200" y="2996952"/>
            <a:ext cx="2088232" cy="156391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lstStyle/>
          <a:p>
            <a:r>
              <a:rPr lang="uk-UA" dirty="0">
                <a:solidFill>
                  <a:schemeClr val="bg1">
                    <a:lumMod val="95000"/>
                    <a:lumOff val="5000"/>
                  </a:schemeClr>
                </a:solidFill>
              </a:rPr>
              <a:t>ГЕОГРАФІЯ ГОЛОДОМОРУ</a:t>
            </a:r>
            <a:endParaRPr lang="ru-RU" dirty="0">
              <a:solidFill>
                <a:schemeClr val="bg1">
                  <a:lumMod val="95000"/>
                  <a:lumOff val="5000"/>
                </a:schemeClr>
              </a:solidFill>
            </a:endParaRPr>
          </a:p>
        </p:txBody>
      </p:sp>
      <p:pic>
        <p:nvPicPr>
          <p:cNvPr id="7170" name="Picture 2" descr="01.jpg"/>
          <p:cNvPicPr>
            <a:picLocks noChangeAspect="1" noChangeArrowheads="1"/>
          </p:cNvPicPr>
          <p:nvPr/>
        </p:nvPicPr>
        <p:blipFill>
          <a:blip r:embed="rId2"/>
          <a:srcRect/>
          <a:stretch>
            <a:fillRect/>
          </a:stretch>
        </p:blipFill>
        <p:spPr bwMode="auto">
          <a:xfrm>
            <a:off x="714349" y="1285860"/>
            <a:ext cx="7786742" cy="51435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143008"/>
          </a:xfrm>
        </p:spPr>
        <p:txBody>
          <a:bodyPr>
            <a:normAutofit/>
          </a:bodyPr>
          <a:lstStyle/>
          <a:p>
            <a:r>
              <a:rPr lang="uk-UA" sz="2800" dirty="0">
                <a:solidFill>
                  <a:schemeClr val="bg1">
                    <a:lumMod val="95000"/>
                    <a:lumOff val="5000"/>
                  </a:schemeClr>
                </a:solidFill>
              </a:rPr>
              <a:t>Жертвами голоду перш за все були діти</a:t>
            </a:r>
            <a:endParaRPr lang="ru-RU" sz="2800" dirty="0">
              <a:solidFill>
                <a:schemeClr val="bg1">
                  <a:lumMod val="95000"/>
                  <a:lumOff val="5000"/>
                </a:schemeClr>
              </a:solidFill>
            </a:endParaRPr>
          </a:p>
        </p:txBody>
      </p:sp>
      <p:pic>
        <p:nvPicPr>
          <p:cNvPr id="6146" name="Picture 2" descr="http://vo.od.ua/i/ci/12528504884aacfb3853a04.jpg"/>
          <p:cNvPicPr>
            <a:picLocks noChangeAspect="1" noChangeArrowheads="1"/>
          </p:cNvPicPr>
          <p:nvPr/>
        </p:nvPicPr>
        <p:blipFill>
          <a:blip r:embed="rId2"/>
          <a:srcRect/>
          <a:stretch>
            <a:fillRect/>
          </a:stretch>
        </p:blipFill>
        <p:spPr bwMode="auto">
          <a:xfrm>
            <a:off x="357158" y="2500306"/>
            <a:ext cx="2533650" cy="3810000"/>
          </a:xfrm>
          <a:prstGeom prst="rect">
            <a:avLst/>
          </a:prstGeom>
          <a:noFill/>
        </p:spPr>
      </p:pic>
      <p:pic>
        <p:nvPicPr>
          <p:cNvPr id="6148" name="Picture 4" descr="http://www.city.kherson.ua/upload/golodomor_ustam2.jpg"/>
          <p:cNvPicPr>
            <a:picLocks noChangeAspect="1" noChangeArrowheads="1"/>
          </p:cNvPicPr>
          <p:nvPr/>
        </p:nvPicPr>
        <p:blipFill>
          <a:blip r:embed="rId3"/>
          <a:srcRect/>
          <a:stretch>
            <a:fillRect/>
          </a:stretch>
        </p:blipFill>
        <p:spPr bwMode="auto">
          <a:xfrm>
            <a:off x="3786182" y="1214422"/>
            <a:ext cx="3561600" cy="3816000"/>
          </a:xfrm>
          <a:prstGeom prst="rect">
            <a:avLst/>
          </a:prstGeom>
          <a:noFill/>
        </p:spPr>
      </p:pic>
      <p:pic>
        <p:nvPicPr>
          <p:cNvPr id="6150" name="Picture 6" descr="http://infstory.ru/news-info/goldp300202.jpg"/>
          <p:cNvPicPr>
            <a:picLocks noChangeAspect="1" noChangeArrowheads="1"/>
          </p:cNvPicPr>
          <p:nvPr/>
        </p:nvPicPr>
        <p:blipFill>
          <a:blip r:embed="rId4"/>
          <a:srcRect/>
          <a:stretch>
            <a:fillRect/>
          </a:stretch>
        </p:blipFill>
        <p:spPr bwMode="auto">
          <a:xfrm>
            <a:off x="6000760" y="4286256"/>
            <a:ext cx="2857500" cy="1924051"/>
          </a:xfrm>
          <a:prstGeom prst="rect">
            <a:avLst/>
          </a:prstGeom>
          <a:noFill/>
        </p:spPr>
      </p:pic>
      <p:pic>
        <p:nvPicPr>
          <p:cNvPr id="6152" name="Picture 8" descr="http://churchs.kiev.ua/images/stories/Gazeta/2006/03/Jertvi_golodomora.jpg"/>
          <p:cNvPicPr>
            <a:picLocks noChangeAspect="1" noChangeArrowheads="1"/>
          </p:cNvPicPr>
          <p:nvPr/>
        </p:nvPicPr>
        <p:blipFill>
          <a:blip r:embed="rId5"/>
          <a:srcRect/>
          <a:stretch>
            <a:fillRect/>
          </a:stretch>
        </p:blipFill>
        <p:spPr bwMode="auto">
          <a:xfrm>
            <a:off x="3214678" y="4857760"/>
            <a:ext cx="2636625" cy="1872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229600" cy="1857388"/>
          </a:xfrm>
        </p:spPr>
        <p:txBody>
          <a:bodyPr>
            <a:normAutofit fontScale="90000"/>
          </a:bodyPr>
          <a:lstStyle/>
          <a:p>
            <a:r>
              <a:rPr lang="uk-UA" sz="3600" dirty="0">
                <a:solidFill>
                  <a:schemeClr val="bg1">
                    <a:lumMod val="95000"/>
                    <a:lumOff val="5000"/>
                  </a:schemeClr>
                </a:solidFill>
              </a:rPr>
              <a:t>Навесні 1933р в Україні ПОМИРАЛО:</a:t>
            </a:r>
            <a:br>
              <a:rPr lang="uk-UA" sz="3600" dirty="0">
                <a:solidFill>
                  <a:schemeClr val="bg1">
                    <a:lumMod val="95000"/>
                    <a:lumOff val="5000"/>
                  </a:schemeClr>
                </a:solidFill>
              </a:rPr>
            </a:br>
            <a:br>
              <a:rPr lang="uk-UA" sz="3600" dirty="0">
                <a:solidFill>
                  <a:schemeClr val="bg1">
                    <a:lumMod val="95000"/>
                    <a:lumOff val="5000"/>
                  </a:schemeClr>
                </a:solidFill>
              </a:rPr>
            </a:br>
            <a:endParaRPr lang="ru-RU" sz="3600" dirty="0">
              <a:solidFill>
                <a:schemeClr val="bg1">
                  <a:lumMod val="95000"/>
                  <a:lumOff val="5000"/>
                </a:schemeClr>
              </a:solidFill>
            </a:endParaRPr>
          </a:p>
        </p:txBody>
      </p:sp>
      <p:sp>
        <p:nvSpPr>
          <p:cNvPr id="4" name="Прямоугольник 3"/>
          <p:cNvSpPr/>
          <p:nvPr/>
        </p:nvSpPr>
        <p:spPr>
          <a:xfrm>
            <a:off x="2286000" y="1357298"/>
            <a:ext cx="4572000" cy="3046988"/>
          </a:xfrm>
          <a:prstGeom prst="rect">
            <a:avLst/>
          </a:prstGeom>
          <a:solidFill>
            <a:schemeClr val="bg2">
              <a:lumMod val="50000"/>
            </a:schemeClr>
          </a:solidFill>
          <a:ln>
            <a:solidFill>
              <a:schemeClr val="bg1">
                <a:lumMod val="85000"/>
                <a:lumOff val="15000"/>
              </a:schemeClr>
            </a:solidFill>
          </a:ln>
          <a:scene3d>
            <a:camera prst="perspectiveFront"/>
            <a:lightRig rig="threePt" dir="t"/>
          </a:scene3d>
          <a:sp3d>
            <a:bevelT prst="relaxedInset"/>
          </a:sp3d>
        </p:spPr>
        <p:txBody>
          <a:bodyPr wrap="square">
            <a:spAutoFit/>
          </a:bodyPr>
          <a:lstStyle/>
          <a:p>
            <a:pPr algn="just"/>
            <a: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ЩОХВИЛИНИ – 17 </a:t>
            </a:r>
            <a:b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b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ЩОГОДИНИ</a:t>
            </a:r>
            <a: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1000</a:t>
            </a:r>
            <a:b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b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ЩОДОБИ – 25000</a:t>
            </a:r>
            <a:b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українців</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170" name="Picture 2" descr="http://galereika.org/_ph/144/512136761.jpg"/>
          <p:cNvPicPr>
            <a:picLocks noChangeAspect="1" noChangeArrowheads="1"/>
          </p:cNvPicPr>
          <p:nvPr/>
        </p:nvPicPr>
        <p:blipFill>
          <a:blip r:embed="rId3"/>
          <a:srcRect/>
          <a:stretch>
            <a:fillRect/>
          </a:stretch>
        </p:blipFill>
        <p:spPr bwMode="auto">
          <a:xfrm>
            <a:off x="5523755" y="4286256"/>
            <a:ext cx="3620245" cy="2412000"/>
          </a:xfrm>
          <a:prstGeom prst="rect">
            <a:avLst/>
          </a:prstGeom>
          <a:noFill/>
        </p:spPr>
      </p:pic>
      <p:pic>
        <p:nvPicPr>
          <p:cNvPr id="7172" name="Picture 4" descr="http://cyrillitsa.ru/wp-content/uploads/2014/06/kladbishhe.jpg"/>
          <p:cNvPicPr>
            <a:picLocks noChangeAspect="1" noChangeArrowheads="1"/>
          </p:cNvPicPr>
          <p:nvPr/>
        </p:nvPicPr>
        <p:blipFill>
          <a:blip r:embed="rId4" cstate="print"/>
          <a:srcRect/>
          <a:stretch>
            <a:fillRect/>
          </a:stretch>
        </p:blipFill>
        <p:spPr bwMode="auto">
          <a:xfrm>
            <a:off x="142844" y="4286256"/>
            <a:ext cx="3120000" cy="2340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25536"/>
          </a:xfrm>
        </p:spPr>
        <p:txBody>
          <a:bodyPr>
            <a:normAutofit/>
          </a:bodyPr>
          <a:lstStyle/>
          <a:p>
            <a:r>
              <a:rPr lang="uk-UA" sz="2800" dirty="0">
                <a:solidFill>
                  <a:schemeClr val="bg1">
                    <a:lumMod val="95000"/>
                    <a:lumOff val="5000"/>
                  </a:schemeClr>
                </a:solidFill>
              </a:rPr>
              <a:t>Динаміка населення України (</a:t>
            </a:r>
            <a:r>
              <a:rPr lang="uk-UA" sz="2800" dirty="0" err="1">
                <a:solidFill>
                  <a:schemeClr val="bg1">
                    <a:lumMod val="95000"/>
                    <a:lumOff val="5000"/>
                  </a:schemeClr>
                </a:solidFill>
              </a:rPr>
              <a:t>тис.осіб</a:t>
            </a:r>
            <a:r>
              <a:rPr lang="uk-UA" sz="2800" dirty="0">
                <a:solidFill>
                  <a:schemeClr val="bg1">
                    <a:lumMod val="95000"/>
                    <a:lumOff val="5000"/>
                  </a:schemeClr>
                </a:solidFill>
              </a:rPr>
              <a:t>)</a:t>
            </a:r>
            <a:br>
              <a:rPr lang="uk-UA" sz="2800" dirty="0">
                <a:solidFill>
                  <a:schemeClr val="bg1">
                    <a:lumMod val="95000"/>
                    <a:lumOff val="5000"/>
                  </a:schemeClr>
                </a:solidFill>
              </a:rPr>
            </a:br>
            <a:endParaRPr lang="ru-RU" sz="2800" dirty="0">
              <a:solidFill>
                <a:schemeClr val="bg1">
                  <a:lumMod val="95000"/>
                  <a:lumOff val="5000"/>
                </a:schemeClr>
              </a:solidFill>
            </a:endParaRPr>
          </a:p>
        </p:txBody>
      </p:sp>
      <p:graphicFrame>
        <p:nvGraphicFramePr>
          <p:cNvPr id="3" name="Таблица 2"/>
          <p:cNvGraphicFramePr>
            <a:graphicFrameLocks noGrp="1"/>
          </p:cNvGraphicFramePr>
          <p:nvPr/>
        </p:nvGraphicFramePr>
        <p:xfrm>
          <a:off x="1524000" y="1397000"/>
          <a:ext cx="6096000" cy="381795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394382">
                <a:tc>
                  <a:txBody>
                    <a:bodyPr/>
                    <a:lstStyle/>
                    <a:p>
                      <a:r>
                        <a:rPr lang="uk-UA" dirty="0"/>
                        <a:t>Рік</a:t>
                      </a:r>
                      <a:endParaRPr lang="ru-RU" dirty="0"/>
                    </a:p>
                  </a:txBody>
                  <a:tcPr/>
                </a:tc>
                <a:tc>
                  <a:txBody>
                    <a:bodyPr/>
                    <a:lstStyle/>
                    <a:p>
                      <a:r>
                        <a:rPr lang="uk-UA" dirty="0"/>
                        <a:t>Народилось</a:t>
                      </a:r>
                      <a:endParaRPr lang="ru-RU" dirty="0"/>
                    </a:p>
                  </a:txBody>
                  <a:tcPr/>
                </a:tc>
                <a:tc>
                  <a:txBody>
                    <a:bodyPr/>
                    <a:lstStyle/>
                    <a:p>
                      <a:r>
                        <a:rPr lang="uk-UA" dirty="0"/>
                        <a:t>Померло</a:t>
                      </a:r>
                      <a:endParaRPr lang="ru-RU" dirty="0"/>
                    </a:p>
                  </a:txBody>
                  <a:tcPr/>
                </a:tc>
                <a:tc>
                  <a:txBody>
                    <a:bodyPr/>
                    <a:lstStyle/>
                    <a:p>
                      <a:pPr algn="ctr"/>
                      <a:r>
                        <a:rPr lang="uk-UA" dirty="0"/>
                        <a:t>Природний рух</a:t>
                      </a:r>
                      <a:endParaRPr lang="ru-RU" dirty="0"/>
                    </a:p>
                  </a:txBody>
                  <a:tcPr/>
                </a:tc>
                <a:extLst>
                  <a:ext uri="{0D108BD9-81ED-4DB2-BD59-A6C34878D82A}">
                    <a16:rowId xmlns:a16="http://schemas.microsoft.com/office/drawing/2014/main" val="10000"/>
                  </a:ext>
                </a:extLst>
              </a:tr>
              <a:tr h="807856">
                <a:tc>
                  <a:txBody>
                    <a:bodyPr/>
                    <a:lstStyle/>
                    <a:p>
                      <a:r>
                        <a:rPr lang="uk-UA" sz="2400" dirty="0"/>
                        <a:t>1932</a:t>
                      </a:r>
                      <a:endParaRPr lang="ru-RU" sz="2400" dirty="0"/>
                    </a:p>
                  </a:txBody>
                  <a:tcPr/>
                </a:tc>
                <a:tc>
                  <a:txBody>
                    <a:bodyPr/>
                    <a:lstStyle/>
                    <a:p>
                      <a:pPr algn="ctr"/>
                      <a:r>
                        <a:rPr lang="uk-UA" sz="2400" dirty="0"/>
                        <a:t>982</a:t>
                      </a:r>
                      <a:endParaRPr lang="ru-RU" sz="2400" dirty="0"/>
                    </a:p>
                  </a:txBody>
                  <a:tcPr/>
                </a:tc>
                <a:tc>
                  <a:txBody>
                    <a:bodyPr/>
                    <a:lstStyle/>
                    <a:p>
                      <a:pPr algn="ctr"/>
                      <a:r>
                        <a:rPr lang="uk-UA" sz="2400" dirty="0"/>
                        <a:t>668</a:t>
                      </a:r>
                      <a:endParaRPr lang="ru-RU" sz="2400" dirty="0"/>
                    </a:p>
                  </a:txBody>
                  <a:tcPr/>
                </a:tc>
                <a:tc>
                  <a:txBody>
                    <a:bodyPr/>
                    <a:lstStyle/>
                    <a:p>
                      <a:pPr algn="ctr"/>
                      <a:r>
                        <a:rPr lang="uk-UA" sz="2400" dirty="0"/>
                        <a:t>114</a:t>
                      </a:r>
                      <a:endParaRPr lang="ru-RU" sz="2400" dirty="0"/>
                    </a:p>
                  </a:txBody>
                  <a:tcPr/>
                </a:tc>
                <a:extLst>
                  <a:ext uri="{0D108BD9-81ED-4DB2-BD59-A6C34878D82A}">
                    <a16:rowId xmlns:a16="http://schemas.microsoft.com/office/drawing/2014/main" val="10001"/>
                  </a:ext>
                </a:extLst>
              </a:tr>
              <a:tr h="807856">
                <a:tc>
                  <a:txBody>
                    <a:bodyPr/>
                    <a:lstStyle/>
                    <a:p>
                      <a:r>
                        <a:rPr lang="uk-UA" sz="2400" dirty="0"/>
                        <a:t>1933</a:t>
                      </a:r>
                      <a:endParaRPr lang="ru-RU" sz="2400" dirty="0"/>
                    </a:p>
                  </a:txBody>
                  <a:tcPr/>
                </a:tc>
                <a:tc>
                  <a:txBody>
                    <a:bodyPr/>
                    <a:lstStyle/>
                    <a:p>
                      <a:pPr algn="ctr"/>
                      <a:r>
                        <a:rPr lang="uk-UA" sz="2400" dirty="0"/>
                        <a:t>471</a:t>
                      </a:r>
                      <a:endParaRPr lang="ru-RU" sz="2400" dirty="0"/>
                    </a:p>
                  </a:txBody>
                  <a:tcPr/>
                </a:tc>
                <a:tc>
                  <a:txBody>
                    <a:bodyPr/>
                    <a:lstStyle/>
                    <a:p>
                      <a:pPr algn="ctr"/>
                      <a:r>
                        <a:rPr lang="uk-UA" sz="2400" dirty="0"/>
                        <a:t>1850</a:t>
                      </a:r>
                      <a:endParaRPr lang="ru-RU" sz="2400" dirty="0"/>
                    </a:p>
                  </a:txBody>
                  <a:tcPr/>
                </a:tc>
                <a:tc>
                  <a:txBody>
                    <a:bodyPr/>
                    <a:lstStyle/>
                    <a:p>
                      <a:pPr algn="ctr"/>
                      <a:r>
                        <a:rPr lang="uk-UA" sz="2400" dirty="0"/>
                        <a:t>- 1379</a:t>
                      </a:r>
                      <a:endParaRPr lang="ru-RU" sz="2400" dirty="0"/>
                    </a:p>
                  </a:txBody>
                  <a:tcPr/>
                </a:tc>
                <a:extLst>
                  <a:ext uri="{0D108BD9-81ED-4DB2-BD59-A6C34878D82A}">
                    <a16:rowId xmlns:a16="http://schemas.microsoft.com/office/drawing/2014/main" val="10002"/>
                  </a:ext>
                </a:extLst>
              </a:tr>
              <a:tr h="807856">
                <a:tc>
                  <a:txBody>
                    <a:bodyPr/>
                    <a:lstStyle/>
                    <a:p>
                      <a:r>
                        <a:rPr lang="uk-UA" sz="2400" dirty="0"/>
                        <a:t>1934</a:t>
                      </a:r>
                      <a:endParaRPr lang="ru-RU" sz="2400" dirty="0"/>
                    </a:p>
                  </a:txBody>
                  <a:tcPr/>
                </a:tc>
                <a:tc>
                  <a:txBody>
                    <a:bodyPr/>
                    <a:lstStyle/>
                    <a:p>
                      <a:pPr algn="ctr"/>
                      <a:r>
                        <a:rPr lang="uk-UA" sz="2400" dirty="0"/>
                        <a:t>571</a:t>
                      </a:r>
                      <a:endParaRPr lang="ru-RU" sz="2400" dirty="0"/>
                    </a:p>
                  </a:txBody>
                  <a:tcPr/>
                </a:tc>
                <a:tc>
                  <a:txBody>
                    <a:bodyPr/>
                    <a:lstStyle/>
                    <a:p>
                      <a:pPr algn="ctr"/>
                      <a:r>
                        <a:rPr lang="uk-UA" sz="2400" dirty="0"/>
                        <a:t>483</a:t>
                      </a:r>
                      <a:endParaRPr lang="ru-RU" sz="2400" dirty="0"/>
                    </a:p>
                  </a:txBody>
                  <a:tcPr/>
                </a:tc>
                <a:tc>
                  <a:txBody>
                    <a:bodyPr/>
                    <a:lstStyle/>
                    <a:p>
                      <a:pPr algn="ctr"/>
                      <a:r>
                        <a:rPr lang="uk-UA" sz="2400" dirty="0"/>
                        <a:t>88</a:t>
                      </a:r>
                      <a:endParaRPr lang="ru-RU" sz="24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siter.com/uploads/20120208/ogon+ognennaya+stena+ogon+plamya+ogon+dlya+fotoshopa+ogon+risunok+ogon+oboi+192147362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187624" y="500042"/>
            <a:ext cx="7272808" cy="5449238"/>
          </a:xfrm>
        </p:spPr>
        <p:txBody>
          <a:bodyPr>
            <a:normAutofit fontScale="90000"/>
          </a:bodyPr>
          <a:lstStyle/>
          <a:p>
            <a:r>
              <a:rPr lang="ru-RU" sz="2000" dirty="0"/>
              <a:t> </a:t>
            </a:r>
            <a:br>
              <a:rPr lang="ru-RU" sz="2000" dirty="0"/>
            </a:br>
            <a:r>
              <a:rPr lang="ru-RU" sz="3100" dirty="0">
                <a:solidFill>
                  <a:schemeClr val="bg1"/>
                </a:solidFill>
              </a:rPr>
              <a:t>НАСЛІДКИ ГОЛОДОМОРУ</a:t>
            </a:r>
            <a:br>
              <a:rPr lang="ru-RU" sz="2000" dirty="0">
                <a:solidFill>
                  <a:schemeClr val="bg1"/>
                </a:solidFill>
              </a:rPr>
            </a:br>
            <a:r>
              <a:rPr lang="ru-RU" sz="2700" dirty="0" err="1">
                <a:solidFill>
                  <a:schemeClr val="bg1"/>
                </a:solidFill>
                <a:effectLst/>
              </a:rPr>
              <a:t>Історики</a:t>
            </a:r>
            <a:r>
              <a:rPr lang="ru-RU" sz="2700" dirty="0">
                <a:solidFill>
                  <a:schemeClr val="bg1"/>
                </a:solidFill>
                <a:effectLst/>
              </a:rPr>
              <a:t> і </a:t>
            </a:r>
            <a:r>
              <a:rPr lang="ru-RU" sz="2700" dirty="0" err="1">
                <a:solidFill>
                  <a:schemeClr val="bg1"/>
                </a:solidFill>
                <a:effectLst/>
              </a:rPr>
              <a:t>демографи</a:t>
            </a:r>
            <a:r>
              <a:rPr lang="ru-RU" sz="2700" dirty="0">
                <a:solidFill>
                  <a:schemeClr val="bg1"/>
                </a:solidFill>
                <a:effectLst/>
              </a:rPr>
              <a:t> </a:t>
            </a:r>
            <a:r>
              <a:rPr lang="ru-RU" sz="2700" dirty="0" err="1">
                <a:solidFill>
                  <a:schemeClr val="bg1"/>
                </a:solidFill>
                <a:effectLst/>
              </a:rPr>
              <a:t>сперечаються</a:t>
            </a:r>
            <a:r>
              <a:rPr lang="ru-RU" sz="2700" dirty="0">
                <a:solidFill>
                  <a:schemeClr val="bg1"/>
                </a:solidFill>
                <a:effectLst/>
              </a:rPr>
              <a:t> </a:t>
            </a:r>
            <a:r>
              <a:rPr lang="ru-RU" sz="2700" dirty="0" err="1">
                <a:solidFill>
                  <a:schemeClr val="bg1"/>
                </a:solidFill>
                <a:effectLst/>
              </a:rPr>
              <a:t>навколо</a:t>
            </a:r>
            <a:r>
              <a:rPr lang="ru-RU" sz="2700" dirty="0">
                <a:solidFill>
                  <a:schemeClr val="bg1"/>
                </a:solidFill>
                <a:effectLst/>
              </a:rPr>
              <a:t> кількості жертв голодомору, </a:t>
            </a:r>
            <a:r>
              <a:rPr lang="ru-RU" sz="2700" dirty="0" err="1">
                <a:solidFill>
                  <a:schemeClr val="bg1"/>
                </a:solidFill>
                <a:effectLst/>
              </a:rPr>
              <a:t>виголошуючи</a:t>
            </a:r>
            <a:r>
              <a:rPr lang="ru-RU" sz="2700" dirty="0">
                <a:solidFill>
                  <a:schemeClr val="bg1"/>
                </a:solidFill>
                <a:effectLst/>
              </a:rPr>
              <a:t> </a:t>
            </a:r>
            <a:r>
              <a:rPr lang="ru-RU" sz="2700" dirty="0" err="1">
                <a:solidFill>
                  <a:schemeClr val="bg1"/>
                </a:solidFill>
                <a:effectLst/>
              </a:rPr>
              <a:t>різні</a:t>
            </a:r>
            <a:r>
              <a:rPr lang="ru-RU" sz="2700" dirty="0">
                <a:solidFill>
                  <a:schemeClr val="bg1"/>
                </a:solidFill>
                <a:effectLst/>
              </a:rPr>
              <a:t> </a:t>
            </a:r>
            <a:r>
              <a:rPr lang="ru-RU" sz="2700" dirty="0" err="1">
                <a:solidFill>
                  <a:schemeClr val="bg1"/>
                </a:solidFill>
                <a:effectLst/>
              </a:rPr>
              <a:t>дані</a:t>
            </a:r>
            <a:r>
              <a:rPr lang="ru-RU" sz="2700" dirty="0">
                <a:solidFill>
                  <a:schemeClr val="bg1"/>
                </a:solidFill>
                <a:effectLst/>
              </a:rPr>
              <a:t> від 3 до 10 мільйонів. </a:t>
            </a:r>
            <a:r>
              <a:rPr lang="ru-RU" sz="2700" dirty="0" err="1">
                <a:solidFill>
                  <a:schemeClr val="bg1"/>
                </a:solidFill>
                <a:effectLst/>
              </a:rPr>
              <a:t>Найвірогідніше</a:t>
            </a:r>
            <a:r>
              <a:rPr lang="ru-RU" sz="2700" dirty="0">
                <a:solidFill>
                  <a:schemeClr val="bg1"/>
                </a:solidFill>
                <a:effectLst/>
              </a:rPr>
              <a:t>, враховуючи </a:t>
            </a:r>
            <a:r>
              <a:rPr lang="ru-RU" sz="2700" dirty="0" err="1">
                <a:solidFill>
                  <a:schemeClr val="bg1"/>
                </a:solidFill>
                <a:effectLst/>
              </a:rPr>
              <a:t>матеріали</a:t>
            </a:r>
            <a:r>
              <a:rPr lang="ru-RU" sz="2700" dirty="0">
                <a:solidFill>
                  <a:schemeClr val="bg1"/>
                </a:solidFill>
                <a:effectLst/>
              </a:rPr>
              <a:t> </a:t>
            </a:r>
            <a:r>
              <a:rPr lang="ru-RU" sz="2700" dirty="0" err="1">
                <a:solidFill>
                  <a:schemeClr val="bg1"/>
                </a:solidFill>
                <a:effectLst/>
              </a:rPr>
              <a:t>перепису</a:t>
            </a:r>
            <a:r>
              <a:rPr lang="ru-RU" sz="2700" dirty="0">
                <a:solidFill>
                  <a:schemeClr val="bg1"/>
                </a:solidFill>
                <a:effectLst/>
              </a:rPr>
              <a:t> населення 37-го року, </a:t>
            </a:r>
            <a:r>
              <a:rPr lang="ru-RU" sz="2700" dirty="0" err="1">
                <a:solidFill>
                  <a:schemeClr val="bg1"/>
                </a:solidFill>
                <a:effectLst/>
              </a:rPr>
              <a:t>втрати</a:t>
            </a:r>
            <a:r>
              <a:rPr lang="ru-RU" sz="2700" dirty="0">
                <a:solidFill>
                  <a:schemeClr val="bg1"/>
                </a:solidFill>
                <a:effectLst/>
              </a:rPr>
              <a:t> населення </a:t>
            </a:r>
            <a:r>
              <a:rPr lang="ru-RU" sz="2700" dirty="0" err="1">
                <a:solidFill>
                  <a:schemeClr val="bg1"/>
                </a:solidFill>
                <a:effectLst/>
              </a:rPr>
              <a:t>внаслідок</a:t>
            </a:r>
            <a:r>
              <a:rPr lang="ru-RU" sz="2700" dirty="0">
                <a:solidFill>
                  <a:schemeClr val="bg1"/>
                </a:solidFill>
                <a:effectLst/>
              </a:rPr>
              <a:t> повного </a:t>
            </a:r>
            <a:r>
              <a:rPr lang="ru-RU" sz="2700" dirty="0" err="1">
                <a:solidFill>
                  <a:schemeClr val="bg1"/>
                </a:solidFill>
                <a:effectLst/>
              </a:rPr>
              <a:t>фізичного</a:t>
            </a:r>
            <a:r>
              <a:rPr lang="ru-RU" sz="2700" dirty="0">
                <a:solidFill>
                  <a:schemeClr val="bg1"/>
                </a:solidFill>
                <a:effectLst/>
              </a:rPr>
              <a:t> виснаження, тифу, </a:t>
            </a:r>
            <a:r>
              <a:rPr lang="ru-RU" sz="2700" dirty="0" err="1">
                <a:solidFill>
                  <a:schemeClr val="bg1"/>
                </a:solidFill>
                <a:effectLst/>
              </a:rPr>
              <a:t>кишково-шлункових</a:t>
            </a:r>
            <a:r>
              <a:rPr lang="ru-RU" sz="2700" dirty="0">
                <a:solidFill>
                  <a:schemeClr val="bg1"/>
                </a:solidFill>
                <a:effectLst/>
              </a:rPr>
              <a:t> </a:t>
            </a:r>
            <a:r>
              <a:rPr lang="ru-RU" sz="2700" dirty="0" err="1">
                <a:solidFill>
                  <a:schemeClr val="bg1"/>
                </a:solidFill>
                <a:effectLst/>
              </a:rPr>
              <a:t>отруєнь</a:t>
            </a:r>
            <a:r>
              <a:rPr lang="ru-RU" sz="2700" dirty="0">
                <a:solidFill>
                  <a:schemeClr val="bg1"/>
                </a:solidFill>
                <a:effectLst/>
              </a:rPr>
              <a:t>, </a:t>
            </a:r>
            <a:r>
              <a:rPr lang="ru-RU" sz="2700" dirty="0" err="1">
                <a:solidFill>
                  <a:schemeClr val="bg1"/>
                </a:solidFill>
                <a:effectLst/>
              </a:rPr>
              <a:t>канібалізму</a:t>
            </a:r>
            <a:r>
              <a:rPr lang="ru-RU" sz="2700" dirty="0">
                <a:solidFill>
                  <a:schemeClr val="bg1"/>
                </a:solidFill>
                <a:effectLst/>
              </a:rPr>
              <a:t>, репресій, </a:t>
            </a:r>
            <a:r>
              <a:rPr lang="ru-RU" sz="2700" dirty="0" err="1">
                <a:solidFill>
                  <a:schemeClr val="bg1"/>
                </a:solidFill>
                <a:effectLst/>
              </a:rPr>
              <a:t>самогубств</a:t>
            </a:r>
            <a:r>
              <a:rPr lang="ru-RU" sz="2700" dirty="0">
                <a:solidFill>
                  <a:schemeClr val="bg1"/>
                </a:solidFill>
                <a:effectLst/>
              </a:rPr>
              <a:t> на </a:t>
            </a:r>
            <a:r>
              <a:rPr lang="ru-RU" sz="2700" dirty="0" err="1">
                <a:solidFill>
                  <a:schemeClr val="bg1"/>
                </a:solidFill>
                <a:effectLst/>
              </a:rPr>
              <a:t>грунті</a:t>
            </a:r>
            <a:r>
              <a:rPr lang="ru-RU" sz="2700" dirty="0">
                <a:solidFill>
                  <a:schemeClr val="bg1"/>
                </a:solidFill>
                <a:effectLst/>
              </a:rPr>
              <a:t> </a:t>
            </a:r>
            <a:r>
              <a:rPr lang="ru-RU" sz="2700" dirty="0" err="1">
                <a:solidFill>
                  <a:schemeClr val="bg1"/>
                </a:solidFill>
                <a:effectLst/>
              </a:rPr>
              <a:t>розладу</a:t>
            </a:r>
            <a:r>
              <a:rPr lang="ru-RU" sz="2700" dirty="0">
                <a:solidFill>
                  <a:schemeClr val="bg1"/>
                </a:solidFill>
                <a:effectLst/>
              </a:rPr>
              <a:t> </a:t>
            </a:r>
            <a:r>
              <a:rPr lang="ru-RU" sz="2700" dirty="0" err="1">
                <a:solidFill>
                  <a:schemeClr val="bg1"/>
                </a:solidFill>
                <a:effectLst/>
              </a:rPr>
              <a:t>психіки</a:t>
            </a:r>
            <a:r>
              <a:rPr lang="ru-RU" sz="2700" dirty="0">
                <a:solidFill>
                  <a:schemeClr val="bg1"/>
                </a:solidFill>
                <a:effectLst/>
              </a:rPr>
              <a:t> та соціального </a:t>
            </a:r>
            <a:r>
              <a:rPr lang="ru-RU" sz="2700" dirty="0" err="1">
                <a:solidFill>
                  <a:schemeClr val="bg1"/>
                </a:solidFill>
                <a:effectLst/>
              </a:rPr>
              <a:t>колапсу</a:t>
            </a:r>
            <a:r>
              <a:rPr lang="ru-RU" sz="2700" dirty="0">
                <a:solidFill>
                  <a:schemeClr val="bg1"/>
                </a:solidFill>
                <a:effectLst/>
              </a:rPr>
              <a:t>, жертви становили близько 7 мільйонів чоловік на </a:t>
            </a:r>
            <a:r>
              <a:rPr lang="ru-RU" sz="2700" dirty="0" err="1">
                <a:solidFill>
                  <a:schemeClr val="bg1"/>
                </a:solidFill>
                <a:effectLst/>
              </a:rPr>
              <a:t>теренах</a:t>
            </a:r>
            <a:r>
              <a:rPr lang="ru-RU" sz="2700" dirty="0">
                <a:solidFill>
                  <a:schemeClr val="bg1"/>
                </a:solidFill>
                <a:effectLst/>
              </a:rPr>
              <a:t> України. </a:t>
            </a:r>
            <a:br>
              <a:rPr lang="ru-RU" sz="2700" dirty="0">
                <a:solidFill>
                  <a:schemeClr val="bg1"/>
                </a:solidFill>
                <a:effectLst/>
              </a:rPr>
            </a:br>
            <a:br>
              <a:rPr lang="ru-RU" sz="2700" dirty="0">
                <a:solidFill>
                  <a:schemeClr val="bg1"/>
                </a:solidFill>
                <a:effectLst/>
              </a:rPr>
            </a:br>
            <a:r>
              <a:rPr lang="ru-RU" sz="2800" dirty="0" err="1">
                <a:solidFill>
                  <a:schemeClr val="bg1"/>
                </a:solidFill>
                <a:effectLst/>
              </a:rPr>
              <a:t>Якби</a:t>
            </a:r>
            <a:r>
              <a:rPr lang="ru-RU" sz="2800" dirty="0">
                <a:solidFill>
                  <a:schemeClr val="bg1"/>
                </a:solidFill>
                <a:effectLst/>
              </a:rPr>
              <a:t> в </a:t>
            </a:r>
            <a:r>
              <a:rPr lang="ru-RU" sz="2800" dirty="0" err="1">
                <a:solidFill>
                  <a:schemeClr val="bg1"/>
                </a:solidFill>
                <a:effectLst/>
              </a:rPr>
              <a:t>Україні</a:t>
            </a:r>
            <a:r>
              <a:rPr lang="ru-RU" sz="2800" dirty="0">
                <a:solidFill>
                  <a:schemeClr val="bg1"/>
                </a:solidFill>
                <a:effectLst/>
              </a:rPr>
              <a:t> не </a:t>
            </a:r>
            <a:r>
              <a:rPr lang="ru-RU" sz="2800" dirty="0" err="1">
                <a:solidFill>
                  <a:schemeClr val="bg1"/>
                </a:solidFill>
                <a:effectLst/>
              </a:rPr>
              <a:t>було</a:t>
            </a:r>
            <a:r>
              <a:rPr lang="ru-RU" sz="2800" dirty="0">
                <a:solidFill>
                  <a:schemeClr val="bg1"/>
                </a:solidFill>
                <a:effectLst/>
              </a:rPr>
              <a:t> </a:t>
            </a:r>
            <a:r>
              <a:rPr lang="ru-RU" sz="2800" dirty="0" err="1">
                <a:solidFill>
                  <a:schemeClr val="bg1"/>
                </a:solidFill>
                <a:effectLst/>
              </a:rPr>
              <a:t>втрат</a:t>
            </a:r>
            <a:r>
              <a:rPr lang="ru-RU" sz="2800" dirty="0">
                <a:solidFill>
                  <a:schemeClr val="bg1"/>
                </a:solidFill>
                <a:effectLst/>
              </a:rPr>
              <a:t> </a:t>
            </a:r>
            <a:r>
              <a:rPr lang="ru-RU" sz="2800" dirty="0" err="1">
                <a:solidFill>
                  <a:schemeClr val="bg1"/>
                </a:solidFill>
                <a:effectLst/>
              </a:rPr>
              <a:t>населення</a:t>
            </a:r>
            <a:r>
              <a:rPr lang="ru-RU" sz="2800" dirty="0">
                <a:solidFill>
                  <a:schemeClr val="bg1"/>
                </a:solidFill>
                <a:effectLst/>
              </a:rPr>
              <a:t>, то </a:t>
            </a:r>
            <a:r>
              <a:rPr lang="ru-RU" sz="2800" dirty="0" err="1">
                <a:solidFill>
                  <a:schemeClr val="bg1"/>
                </a:solidFill>
                <a:effectLst/>
              </a:rPr>
              <a:t>його</a:t>
            </a:r>
            <a:r>
              <a:rPr lang="ru-RU" sz="2800" dirty="0">
                <a:solidFill>
                  <a:schemeClr val="bg1"/>
                </a:solidFill>
                <a:effectLst/>
              </a:rPr>
              <a:t>  </a:t>
            </a:r>
            <a:r>
              <a:rPr lang="ru-RU" sz="2800" dirty="0" err="1">
                <a:solidFill>
                  <a:schemeClr val="bg1"/>
                </a:solidFill>
                <a:effectLst/>
              </a:rPr>
              <a:t>кількість</a:t>
            </a:r>
            <a:r>
              <a:rPr lang="ru-RU" sz="2800" dirty="0">
                <a:solidFill>
                  <a:schemeClr val="bg1"/>
                </a:solidFill>
                <a:effectLst/>
              </a:rPr>
              <a:t> у 1933р. Становила б </a:t>
            </a:r>
            <a:r>
              <a:rPr lang="ru-RU" sz="2800" dirty="0" err="1">
                <a:solidFill>
                  <a:schemeClr val="bg1"/>
                </a:solidFill>
                <a:effectLst/>
              </a:rPr>
              <a:t>близько</a:t>
            </a:r>
            <a:r>
              <a:rPr lang="ru-RU" sz="2800" dirty="0">
                <a:solidFill>
                  <a:schemeClr val="bg1"/>
                </a:solidFill>
                <a:effectLst/>
              </a:rPr>
              <a:t> 36 </a:t>
            </a:r>
            <a:r>
              <a:rPr lang="ru-RU" sz="2800" dirty="0" err="1">
                <a:solidFill>
                  <a:schemeClr val="bg1"/>
                </a:solidFill>
                <a:effectLst/>
              </a:rPr>
              <a:t>млн</a:t>
            </a:r>
            <a:r>
              <a:rPr lang="ru-RU" sz="2800" dirty="0">
                <a:solidFill>
                  <a:schemeClr val="bg1"/>
                </a:solidFill>
                <a:effectLst/>
              </a:rPr>
              <a:t> </a:t>
            </a:r>
            <a:r>
              <a:rPr lang="ru-RU" sz="2800" dirty="0" err="1">
                <a:solidFill>
                  <a:schemeClr val="bg1"/>
                </a:solidFill>
                <a:effectLst/>
              </a:rPr>
              <a:t>осіб</a:t>
            </a:r>
            <a:r>
              <a:rPr lang="ru-RU" sz="2800" dirty="0">
                <a:solidFill>
                  <a:schemeClr val="bg1"/>
                </a:solidFill>
                <a:effectLst/>
              </a:rPr>
              <a:t>, а не 28 </a:t>
            </a:r>
            <a:r>
              <a:rPr lang="ru-RU" sz="2800" dirty="0" err="1">
                <a:solidFill>
                  <a:schemeClr val="bg1"/>
                </a:solidFill>
                <a:effectLst/>
              </a:rPr>
              <a:t>млн</a:t>
            </a:r>
            <a:r>
              <a:rPr lang="ru-RU" sz="2800" dirty="0">
                <a:solidFill>
                  <a:schemeClr val="bg1"/>
                </a:solidFill>
                <a:effectLst/>
              </a:rPr>
              <a:t> </a:t>
            </a:r>
            <a:r>
              <a:rPr lang="ru-RU" sz="2800" dirty="0" err="1">
                <a:solidFill>
                  <a:schemeClr val="bg1"/>
                </a:solidFill>
                <a:effectLst/>
              </a:rPr>
              <a:t>осіб</a:t>
            </a:r>
            <a:r>
              <a:rPr lang="ru-RU" sz="2800" dirty="0">
                <a:solidFill>
                  <a:schemeClr val="bg1"/>
                </a:solidFill>
                <a:effectLst/>
              </a:rPr>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TM03457485[[fn=Сетка]]</Template>
  <TotalTime>246</TotalTime>
  <Words>424</Words>
  <Application>Microsoft Office PowerPoint</Application>
  <PresentationFormat>Экран (4:3)</PresentationFormat>
  <Paragraphs>36</Paragraphs>
  <Slides>12</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12</vt:i4>
      </vt:variant>
    </vt:vector>
  </HeadingPairs>
  <TitlesOfParts>
    <vt:vector size="21" baseType="lpstr">
      <vt:lpstr>Arial</vt:lpstr>
      <vt:lpstr>Book Antiqua</vt:lpstr>
      <vt:lpstr>Calibri</vt:lpstr>
      <vt:lpstr>Lucida Sans</vt:lpstr>
      <vt:lpstr>Times New Roman</vt:lpstr>
      <vt:lpstr>Wingdings</vt:lpstr>
      <vt:lpstr>Wingdings 2</vt:lpstr>
      <vt:lpstr>Wingdings 3</vt:lpstr>
      <vt:lpstr>Апекс</vt:lpstr>
      <vt:lpstr>ТРАГІЧНІ СТОРІНКИ ІСТОРІЇ УКРАЇНИ</vt:lpstr>
      <vt:lpstr>ЗУ “ Про Голодомор 1932-1933рр. в Україні</vt:lpstr>
      <vt:lpstr>З 1929 року Сталін розпочав відверту боротьбу проти українських селян, навісивши на них ярлик спекулянтів, що автоматично зараховувало їх до класових ворогів. Чотирирічна війна шляхом «ліквідації куркульства як класу» та усуспільнення селянських господарств досягла свого апогею восени 1932 року, коли на село були направлені численні загони з чітко визначеними планами хлібозаготівель.</vt:lpstr>
      <vt:lpstr>Голодомор 1932-1933 рр. був не випадковим явищем природного чи соціального походження, а наслідком цілеспрямовано застосованого більшовицькою владою терору голодом, тобто геноцидом. </vt:lpstr>
      <vt:lpstr>ГЕОГРАФІЯ ГОЛОДОМОРУ</vt:lpstr>
      <vt:lpstr>Жертвами голоду перш за все були діти</vt:lpstr>
      <vt:lpstr>Навесні 1933р в Україні ПОМИРАЛО:  </vt:lpstr>
      <vt:lpstr>Динаміка населення України (тис.осіб) </vt:lpstr>
      <vt:lpstr>  НАСЛІДКИ ГОЛОДОМОРУ Історики і демографи сперечаються навколо кількості жертв голодомору, виголошуючи різні дані від 3 до 10 мільйонів. Найвірогідніше, враховуючи матеріали перепису населення 37-го року, втрати населення внаслідок повного фізичного виснаження, тифу, кишково-шлункових отруєнь, канібалізму, репресій, самогубств на грунті розладу психіки та соціального колапсу, жертви становили близько 7 мільйонів чоловік на теренах України.   Якби в Україні не було втрат населення, то його  кількість у 1933р. Становила б близько 36 млн осіб, а не 28 млн осіб.</vt:lpstr>
      <vt:lpstr>Пам’ятники жертвам Голодомору 1932-1933рр. </vt:lpstr>
      <vt:lpstr>НЕ ЗВІЛЬНЯЄТЬСЯ ПАМ’ЯТЬ, ВІДГУКУЄ ЗНОВУ РОКАМИ. Я ЗІТХНУ… ЗАПАЛЮ ОБГОРІЛУ СВІЧКУ ПОМІЧАЮ: НЕ ЗАМКИ-ТВЕРДИНІ, НЕ ХРАМИ   СКАМ’ЯНІЛИЙ ЧОРНОЗЕМ – ПОТРІСКАНІ СТІНИ ПЛАЧУ. ПІДНЯЛИСЬ, ОЗИВАЮТЬСЯ В ДЕСЯТИЛІТТЯХ З ДАЛИНИ, АЖ НЕМОВ З СКАМ’ЯНІЛОЇ ГОРИ НАДІЙШЛИ. ПРИДИВЛЯЮСЬ: “ВКРАЇНА,ХХ СТОЛІТТЯ . І НЕ РІК, А КРИВАВЕ КЛЕЙМО “ТРИДЦЯТЬ ДВА – ТРИДЦЯТЬ ТРИ””  Амор Каролін “Стіни плачу”</vt:lpstr>
      <vt:lpstr>Дякую за увагу</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Саня</dc:creator>
  <cp:lastModifiedBy>Insomnia</cp:lastModifiedBy>
  <cp:revision>26</cp:revision>
  <dcterms:created xsi:type="dcterms:W3CDTF">2015-11-21T16:53:30Z</dcterms:created>
  <dcterms:modified xsi:type="dcterms:W3CDTF">2020-11-22T12:47:49Z</dcterms:modified>
</cp:coreProperties>
</file>